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7" r:id="rId2"/>
    <p:sldId id="261" r:id="rId3"/>
    <p:sldId id="263" r:id="rId4"/>
    <p:sldId id="259" r:id="rId5"/>
    <p:sldId id="277" r:id="rId6"/>
    <p:sldId id="275" r:id="rId7"/>
    <p:sldId id="282" r:id="rId8"/>
    <p:sldId id="262" r:id="rId9"/>
    <p:sldId id="284" r:id="rId10"/>
    <p:sldId id="285" r:id="rId11"/>
    <p:sldId id="278" r:id="rId12"/>
    <p:sldId id="274" r:id="rId13"/>
    <p:sldId id="281" r:id="rId14"/>
    <p:sldId id="279" r:id="rId15"/>
    <p:sldId id="280" r:id="rId16"/>
    <p:sldId id="276" r:id="rId17"/>
    <p:sldId id="271" r:id="rId18"/>
    <p:sldId id="260" r:id="rId19"/>
    <p:sldId id="265" r:id="rId20"/>
    <p:sldId id="267" r:id="rId21"/>
    <p:sldId id="270" r:id="rId22"/>
    <p:sldId id="264" r:id="rId23"/>
    <p:sldId id="266" r:id="rId24"/>
    <p:sldId id="268" r:id="rId25"/>
    <p:sldId id="258" r:id="rId26"/>
    <p:sldId id="296" r:id="rId27"/>
    <p:sldId id="297" r:id="rId28"/>
    <p:sldId id="287" r:id="rId29"/>
    <p:sldId id="288" r:id="rId30"/>
    <p:sldId id="286" r:id="rId31"/>
    <p:sldId id="290" r:id="rId32"/>
    <p:sldId id="292" r:id="rId33"/>
    <p:sldId id="291" r:id="rId34"/>
    <p:sldId id="298" r:id="rId35"/>
    <p:sldId id="293" r:id="rId36"/>
    <p:sldId id="294" r:id="rId37"/>
    <p:sldId id="295" r:id="rId38"/>
    <p:sldId id="299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995F2D2-CBFE-414A-9BA7-94A380BAD9D7}">
          <p14:sldIdLst>
            <p14:sldId id="257"/>
            <p14:sldId id="261"/>
            <p14:sldId id="263"/>
            <p14:sldId id="259"/>
            <p14:sldId id="277"/>
            <p14:sldId id="275"/>
            <p14:sldId id="282"/>
            <p14:sldId id="262"/>
            <p14:sldId id="284"/>
            <p14:sldId id="285"/>
            <p14:sldId id="278"/>
            <p14:sldId id="274"/>
            <p14:sldId id="281"/>
            <p14:sldId id="279"/>
            <p14:sldId id="280"/>
            <p14:sldId id="276"/>
            <p14:sldId id="271"/>
            <p14:sldId id="260"/>
            <p14:sldId id="265"/>
            <p14:sldId id="267"/>
            <p14:sldId id="270"/>
            <p14:sldId id="264"/>
            <p14:sldId id="266"/>
            <p14:sldId id="268"/>
            <p14:sldId id="258"/>
            <p14:sldId id="296"/>
            <p14:sldId id="297"/>
            <p14:sldId id="287"/>
            <p14:sldId id="288"/>
            <p14:sldId id="286"/>
            <p14:sldId id="290"/>
            <p14:sldId id="292"/>
            <p14:sldId id="291"/>
            <p14:sldId id="298"/>
            <p14:sldId id="293"/>
            <p14:sldId id="294"/>
            <p14:sldId id="295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87"/>
  </p:normalViewPr>
  <p:slideViewPr>
    <p:cSldViewPr snapToGrid="0" snapToObjects="1">
      <p:cViewPr>
        <p:scale>
          <a:sx n="139" d="100"/>
          <a:sy n="139" d="100"/>
        </p:scale>
        <p:origin x="2648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D3945-E88B-024D-B052-6EEDA3375027}" type="datetimeFigureOut">
              <a:rPr kumimoji="1" lang="zh-CN" altLang="en-US" smtClean="0"/>
              <a:t>2022/4/27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E1981-4DD2-264A-BF2C-1D36B0D30F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0250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E1981-4DD2-264A-BF2C-1D36B0D30F3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1990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E1981-4DD2-264A-BF2C-1D36B0D30F3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154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这里其实包含了相当大</a:t>
            </a:r>
            <a:r>
              <a:rPr kumimoji="1" lang="en-US" altLang="zh-CN" dirty="0"/>
              <a:t>artificial</a:t>
            </a:r>
            <a:r>
              <a:rPr kumimoji="1" lang="zh-CN" altLang="en-US" dirty="0"/>
              <a:t>的成分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E1981-4DD2-264A-BF2C-1D36B0D30F3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3526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这里其实包含了相当大</a:t>
            </a:r>
            <a:r>
              <a:rPr kumimoji="1" lang="en-US" altLang="zh-CN" dirty="0"/>
              <a:t>artificial</a:t>
            </a:r>
            <a:r>
              <a:rPr kumimoji="1" lang="zh-CN" altLang="en-US" dirty="0"/>
              <a:t>的成分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E1981-4DD2-264A-BF2C-1D36B0D30F3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5993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E1981-4DD2-264A-BF2C-1D36B0D30F3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0813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E1981-4DD2-264A-BF2C-1D36B0D30F3E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4927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B445BF-2A1A-F642-B54C-121AAEA76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2374BD-C439-924A-8010-30A0F0037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4C3CF7-E78A-2047-BF47-4AA80204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0452CF-8EE2-3045-AC85-C55AC048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C138C7-E84F-3D4F-8881-A2FD38297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584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36652-925A-1247-94DF-36D25A515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14B550-55BC-2D46-B261-87F44A8B6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6048D8-4282-5A4D-9A35-07742A490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ADC5AC-D3B8-5247-83B8-E2F9EEF5D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9D3712-2D31-7948-861A-C5DF1A2E7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4317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84ABD2B-D689-A145-8E93-3777FF1040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7B8C1F-A22A-5E41-9B2E-E815A2266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E965B2-82CC-BB47-AA9D-BBC4CB5BC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319CF9-2733-7E49-89D7-D56BAED0D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F5715C-9507-5A42-8717-6A71B6DE1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3063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562EE-73AD-4748-9C82-AF4831A77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F516A3-8543-BE4D-87AC-8B5864348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5AA0D6-E363-9247-9F9C-9DCCE5CAA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0D70E6-8983-6345-AA74-6C5BE80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03E9CF-7AA8-BC4B-A08A-22316E71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292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CF277-587F-A142-9283-67516A0F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6A884A-7F33-F740-BABC-A4DBCD489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D31570-2CFE-5D46-AB9E-66AB84A42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ADD627-C0A5-7048-B921-2387EC552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348B25-DDF1-1741-B7CC-6267EDBC2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4198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1753A3-C0EF-3047-863D-8A8B33C5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71E064-BF32-7F46-A12D-BFC3534378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0CF4FC-8AF4-FF4F-B9ED-F218C2192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155B88-3FD7-F74F-9613-B511C335B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2022/4/27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662C7E-5C0D-374D-A8F8-DF9E96D23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CC79FC-185F-4A44-A963-DD5FEB028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7893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F5D75-956E-C648-9DF2-44581579C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41449A-25CA-CF4D-9BB6-53A8B510B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839C95-D1CC-BC40-840C-2A9D46B9A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C4D38B-61E2-3949-90BC-C64393AAD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593E42-CF0B-0543-8BBE-E9A436A676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08802DD-CEA0-1F4C-871F-0E2A5ADA7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2022/4/27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6A0AD0E-2204-8142-89A2-786D8FBC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4117271-938F-3448-907B-7880004F5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5575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6093D-D888-6149-A969-9EA44C1EA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C3F502-69B9-F442-A3C0-5C42FF73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2022/4/27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FC0C95-9DBD-044E-B125-0D1F86F1B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B8E0FA-A166-E14E-9CB2-072FD9234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818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1ED941D-8249-9B49-A94D-EDEF31A9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2022/4/27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D79A80E-CA80-734E-8BE8-6BBB1B6D8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258477-9C89-6142-BBF4-A2F275107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783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531D97-9A07-D94F-9EDA-C995C7D7A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8677C2-E902-B04A-B499-EDD97C26A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688D5A-CFFF-2041-92AB-B3A3FA4E3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E4DCEC-3EED-894F-94C9-01025F9A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2022/4/27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30DE9F-D8CA-C641-8E24-5B2114828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B3F90C-2020-174A-AFB3-795D15F0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4528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99046A-ED01-DD48-9B22-498004975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11493E7-5F57-6345-B1E5-A29A7DABAC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F2D3E2-8B68-AB4B-BB53-A7C11E474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12BB9A-A484-EE43-BB24-F92C04524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D4B1-B320-B74E-A342-105CA0158066}" type="datetimeFigureOut">
              <a:rPr kumimoji="1" lang="zh-CN" altLang="en-US" smtClean="0"/>
              <a:t>2022/4/27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DFC57D-CE51-8B44-B333-9A8BCAA5F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A9F587-9F30-0A41-AC00-C993FA983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5481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A995C78-ECD9-5A4C-A6C9-E6EEC20C3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49DBC3-EAD0-B24A-9E14-EEA118D94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860285-77F9-DD4D-93F5-9FAC6EE831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9D4B1-B320-B74E-A342-105CA0158066}" type="datetimeFigureOut">
              <a:rPr kumimoji="1" lang="zh-CN" altLang="en-US" smtClean="0"/>
              <a:t>2022/4/27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E9F46E-98E8-FE42-AA4F-39C9C4C82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207B85-A15B-0044-9389-AF3F01A72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CDDF6-B09F-4146-82AA-2C3E0301A4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265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1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8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60.png"/><Relationship Id="rId4" Type="http://schemas.openxmlformats.org/officeDocument/2006/relationships/image" Target="../media/image1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26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0" Type="http://schemas.openxmlformats.org/officeDocument/2006/relationships/image" Target="../media/image37.png"/><Relationship Id="rId4" Type="http://schemas.openxmlformats.org/officeDocument/2006/relationships/image" Target="../media/image150.png"/><Relationship Id="rId9" Type="http://schemas.openxmlformats.org/officeDocument/2006/relationships/image" Target="../media/image180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3" Type="http://schemas.openxmlformats.org/officeDocument/2006/relationships/image" Target="../media/image230.png"/><Relationship Id="rId7" Type="http://schemas.openxmlformats.org/officeDocument/2006/relationships/image" Target="../media/image260.png"/><Relationship Id="rId12" Type="http://schemas.openxmlformats.org/officeDocument/2006/relationships/image" Target="../media/image39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10" Type="http://schemas.openxmlformats.org/officeDocument/2006/relationships/image" Target="../media/image270.png"/><Relationship Id="rId4" Type="http://schemas.openxmlformats.org/officeDocument/2006/relationships/image" Target="../media/image240.png"/><Relationship Id="rId9" Type="http://schemas.openxmlformats.org/officeDocument/2006/relationships/image" Target="../media/image1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2.png"/><Relationship Id="rId7" Type="http://schemas.openxmlformats.org/officeDocument/2006/relationships/image" Target="../media/image1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8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3.png"/><Relationship Id="rId3" Type="http://schemas.openxmlformats.org/officeDocument/2006/relationships/image" Target="../media/image820.png"/><Relationship Id="rId7" Type="http://schemas.openxmlformats.org/officeDocument/2006/relationships/image" Target="../media/image86.png"/><Relationship Id="rId12" Type="http://schemas.openxmlformats.org/officeDocument/2006/relationships/image" Target="../media/image9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1.png"/><Relationship Id="rId5" Type="http://schemas.openxmlformats.org/officeDocument/2006/relationships/image" Target="../media/image840.png"/><Relationship Id="rId10" Type="http://schemas.openxmlformats.org/officeDocument/2006/relationships/image" Target="../media/image89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32A0-AA70-0945-B3A9-2B26FA701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0299"/>
            <a:ext cx="9144000" cy="2387600"/>
          </a:xfrm>
        </p:spPr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SSH-Hubbard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B613F9B-170E-D540-984D-EB59F73B4D29}"/>
                  </a:ext>
                </a:extLst>
              </p:cNvPr>
              <p:cNvSpPr/>
              <p:nvPr/>
            </p:nvSpPr>
            <p:spPr>
              <a:xfrm>
                <a:off x="1847730" y="3161586"/>
                <a:ext cx="9195915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B613F9B-170E-D540-984D-EB59F73B4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730" y="3161586"/>
                <a:ext cx="9195915" cy="927049"/>
              </a:xfrm>
              <a:prstGeom prst="rect">
                <a:avLst/>
              </a:prstGeom>
              <a:blipFill>
                <a:blip r:embed="rId2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91EB24-2310-D84F-A97E-100FA1A3D798}"/>
                  </a:ext>
                </a:extLst>
              </p:cNvPr>
              <p:cNvSpPr/>
              <p:nvPr/>
            </p:nvSpPr>
            <p:spPr>
              <a:xfrm>
                <a:off x="1847730" y="4252322"/>
                <a:ext cx="6960303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91EB24-2310-D84F-A97E-100FA1A3D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730" y="4252322"/>
                <a:ext cx="6960303" cy="927049"/>
              </a:xfrm>
              <a:prstGeom prst="rect">
                <a:avLst/>
              </a:prstGeom>
              <a:blipFill>
                <a:blip r:embed="rId3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A804E-4C93-C548-B5B5-A0B604EBD5AA}"/>
                  </a:ext>
                </a:extLst>
              </p:cNvPr>
              <p:cNvSpPr txBox="1"/>
              <p:nvPr/>
            </p:nvSpPr>
            <p:spPr>
              <a:xfrm>
                <a:off x="9516736" y="4437949"/>
                <a:ext cx="82753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AA804E-4C93-C548-B5B5-A0B604EBD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736" y="4437949"/>
                <a:ext cx="827534" cy="555793"/>
              </a:xfrm>
              <a:prstGeom prst="rect">
                <a:avLst/>
              </a:prstGeom>
              <a:blipFill>
                <a:blip r:embed="rId4"/>
                <a:stretch>
                  <a:fillRect l="-7576" r="-1515" b="-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460951-E46E-124F-9E94-FEDE9FFA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E93C-3BB1-7742-9FF0-86090A225D87}" type="slidenum">
              <a:rPr lang="en-CN" smtClean="0"/>
              <a:t>1</a:t>
            </a:fld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8272D8-7B3D-3946-94CD-7E06E051D072}"/>
                  </a:ext>
                </a:extLst>
              </p:cNvPr>
              <p:cNvSpPr txBox="1"/>
              <p:nvPr/>
            </p:nvSpPr>
            <p:spPr>
              <a:xfrm>
                <a:off x="5586919" y="5450303"/>
                <a:ext cx="1412566" cy="460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=8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8272D8-7B3D-3946-94CD-7E06E051D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919" y="5450303"/>
                <a:ext cx="1412566" cy="460704"/>
              </a:xfrm>
              <a:prstGeom prst="rect">
                <a:avLst/>
              </a:prstGeom>
              <a:blipFill>
                <a:blip r:embed="rId5"/>
                <a:stretch>
                  <a:fillRect l="-2655" t="-5405" r="-1770"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01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CDE801-EE30-9C4F-BEFF-20C865F0C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Friedel Oscillation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E0B14F-4DD2-094D-A2F4-5DC2F6671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660" y="1417185"/>
            <a:ext cx="5040158" cy="51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80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24DBE7-62D1-DD44-8C47-533A38A99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278" y="153092"/>
            <a:ext cx="10515600" cy="67517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Spin correlation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4BE28C-DE3E-4E46-ADD0-84CD4B327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129" y="1338469"/>
            <a:ext cx="4816907" cy="419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13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903E42F-3CDE-8D45-AFDA-720B034710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1708296" cy="88127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Palatino Linotype" panose="02040502050505030304" pitchFamily="18" charset="0"/>
                  </a:rPr>
                  <a:t>s-wave superconductor state: </a:t>
                </a:r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endParaRPr kumimoji="1" lang="zh-CN" altLang="en-US" sz="36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903E42F-3CDE-8D45-AFDA-720B034710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1708296" cy="881270"/>
              </a:xfrm>
              <a:blipFill>
                <a:blip r:embed="rId2"/>
                <a:stretch>
                  <a:fillRect l="-1625" t="-1429"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58C7965-B852-2640-B315-8983E6654A96}"/>
                  </a:ext>
                </a:extLst>
              </p:cNvPr>
              <p:cNvSpPr txBox="1"/>
              <p:nvPr/>
            </p:nvSpPr>
            <p:spPr>
              <a:xfrm>
                <a:off x="901148" y="808382"/>
                <a:ext cx="60562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Lattice size: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4×48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Correlations are only measured up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=16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improve precisions.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58C7965-B852-2640-B315-8983E6654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48" y="808382"/>
                <a:ext cx="6056243" cy="646331"/>
              </a:xfrm>
              <a:prstGeom prst="rect">
                <a:avLst/>
              </a:prstGeom>
              <a:blipFill>
                <a:blip r:embed="rId3"/>
                <a:stretch>
                  <a:fillRect l="-1048" t="-3846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AFDA7A7-5D6B-B740-ACF0-08391C0DB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62" y="1454713"/>
            <a:ext cx="3317688" cy="24492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B98452-A4E9-D442-9B7C-5385D835C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62" y="3937758"/>
            <a:ext cx="3317688" cy="28210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0E2FCDD-AEB3-C441-B8A5-C306E0B82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1369" y="2263094"/>
            <a:ext cx="4319482" cy="364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03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6A3E0C-2BB2-E942-B1C1-B472ECA88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686" y="1245703"/>
            <a:ext cx="5347366" cy="494968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3CDC30C-0D08-0448-8EEE-59334D880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26" y="1245703"/>
            <a:ext cx="5636021" cy="49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93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9110351-F8BB-A342-908B-FB9D324378F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78187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filled-stripe CDW state: </a:t>
                </a:r>
                <a14:m>
                  <m:oMath xmlns:m="http://schemas.openxmlformats.org/officeDocument/2006/math">
                    <m:r>
                      <a:rPr kumimoji="1" lang="en-US" altLang="zh-CN" sz="40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zh-CN" sz="4000" i="1">
                        <a:latin typeface="Cambria Math" panose="02040503050406030204" pitchFamily="18" charset="0"/>
                      </a:rPr>
                      <m:t>=8, </m:t>
                    </m:r>
                    <m:r>
                      <a:rPr kumimoji="1" lang="en-US" altLang="zh-CN" sz="4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sz="4000" i="1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kumimoji="1"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9110351-F8BB-A342-908B-FB9D32437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781878"/>
              </a:xfrm>
              <a:blipFill>
                <a:blip r:embed="rId2"/>
                <a:stretch>
                  <a:fillRect l="-2051" t="-14516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B6B7501-0F5E-B043-BA22-353126E8B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2939"/>
            <a:ext cx="3696211" cy="27365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5757EC4-3AED-2548-AA71-BA492DB26A95}"/>
              </a:ext>
            </a:extLst>
          </p:cNvPr>
          <p:cNvSpPr txBox="1"/>
          <p:nvPr/>
        </p:nvSpPr>
        <p:spPr>
          <a:xfrm>
            <a:off x="-52825" y="4161182"/>
            <a:ext cx="3982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(We have symmetrized the data at finite bond dimension here.)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D98521-0891-1740-BEC8-85679C48F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211" y="947060"/>
            <a:ext cx="4244260" cy="42080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92B8D24-9110-E942-A8FF-774EA06524E2}"/>
                  </a:ext>
                </a:extLst>
              </p:cNvPr>
              <p:cNvSpPr txBox="1"/>
              <p:nvPr/>
            </p:nvSpPr>
            <p:spPr>
              <a:xfrm>
                <a:off x="4267500" y="5388738"/>
                <a:ext cx="38097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=2.39,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=1.86 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we fit it by power law.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92B8D24-9110-E942-A8FF-774EA0652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00" y="5388738"/>
                <a:ext cx="3809701" cy="646331"/>
              </a:xfrm>
              <a:prstGeom prst="rect">
                <a:avLst/>
              </a:prstGeom>
              <a:blipFill>
                <a:blip r:embed="rId5"/>
                <a:stretch>
                  <a:fillRect l="-1333" t="-3846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B6AB6E16-5DE2-6343-9CEF-9FFFB3799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600" y="1074290"/>
            <a:ext cx="4152400" cy="359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3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17605-3493-224D-B911-887382E17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AE5EE5-A98C-5440-B2EC-758001E5C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4204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8F85E9-9DCF-A148-9D68-C682AA7D6BA0}"/>
                  </a:ext>
                </a:extLst>
              </p:cNvPr>
              <p:cNvSpPr txBox="1"/>
              <p:nvPr/>
            </p:nvSpPr>
            <p:spPr>
              <a:xfrm>
                <a:off x="653143" y="284309"/>
                <a:ext cx="65314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𝑐𝑑𝑤</m:t>
                        </m:r>
                      </m:sub>
                    </m:sSub>
                  </m:oMath>
                </a14:m>
                <a:endParaRPr kumimoji="1"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8F85E9-9DCF-A148-9D68-C682AA7D6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84309"/>
                <a:ext cx="6531428" cy="646331"/>
              </a:xfrm>
              <a:prstGeom prst="rect">
                <a:avLst/>
              </a:prstGeom>
              <a:blipFill>
                <a:blip r:embed="rId3"/>
                <a:stretch>
                  <a:fillRect l="-2913" t="-15385" b="-32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0C32E13-0BEA-8B47-9B69-0BEA0128F327}"/>
                  </a:ext>
                </a:extLst>
              </p:cNvPr>
              <p:cNvSpPr txBox="1"/>
              <p:nvPr/>
            </p:nvSpPr>
            <p:spPr>
              <a:xfrm>
                <a:off x="6600585" y="5553840"/>
                <a:ext cx="3019825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0. 71415</m:t>
                          </m:r>
                        </m:den>
                      </m:f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=1.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400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0C32E13-0BEA-8B47-9B69-0BEA0128F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585" y="5553840"/>
                <a:ext cx="3019825" cy="612732"/>
              </a:xfrm>
              <a:prstGeom prst="rect">
                <a:avLst/>
              </a:prstGeom>
              <a:blipFill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2A3FB64-A5D3-B347-A542-BA5E1BE786C3}"/>
                  </a:ext>
                </a:extLst>
              </p:cNvPr>
              <p:cNvSpPr txBox="1"/>
              <p:nvPr/>
            </p:nvSpPr>
            <p:spPr>
              <a:xfrm>
                <a:off x="7595297" y="803640"/>
                <a:ext cx="4303059" cy="2700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procedure of get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𝑐𝑑𝑤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342900" indent="-342900">
                  <a:buAutoNum type="arabicPeriod"/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Linearly extrapolate the charge density data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infinite bond dimension. The extrapolation is under the truncation error.</a:t>
                </a:r>
              </a:p>
              <a:p>
                <a:pPr marL="342900" indent="-342900">
                  <a:buAutoNum type="arabicPeriod"/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Symmetrize the charge density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reflection symmetry.</a:t>
                </a:r>
              </a:p>
              <a:p>
                <a:pPr marL="342900" indent="-342900">
                  <a:buAutoNum type="arabicPeriod"/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𝑐𝑑𝑤</m:t>
                        </m:r>
                      </m:sub>
                    </m:sSub>
                    <m:r>
                      <a:rPr kumimoji="1"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sine wave.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2A3FB64-A5D3-B347-A542-BA5E1BE78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297" y="803640"/>
                <a:ext cx="4303059" cy="2700163"/>
              </a:xfrm>
              <a:prstGeom prst="rect">
                <a:avLst/>
              </a:prstGeom>
              <a:blipFill>
                <a:blip r:embed="rId5"/>
                <a:stretch>
                  <a:fillRect l="-1180" t="-1408" r="-1475" b="-2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A4CD10A1-F6F7-9147-9A4A-377E51001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43" y="1511471"/>
            <a:ext cx="5219777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31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F3A4E8-8FA3-F948-8A6B-1E36E49C1B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79400" y="695326"/>
                <a:ext cx="4826000" cy="1573741"/>
              </a:xfrm>
            </p:spPr>
            <p:txBody>
              <a:bodyPr>
                <a:normAutofit fontScale="90000"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Extrapolate:</a:t>
                </a:r>
                <a:b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𝑐𝑑𝑤</m:t>
                        </m:r>
                      </m:sub>
                    </m:sSub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-US" altLang="zh-CN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v.s</a:t>
                </a:r>
                <a:r>
                  <a:rPr kumimoji="1"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truncation error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F3A4E8-8FA3-F948-8A6B-1E36E49C1B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79400" y="695326"/>
                <a:ext cx="4826000" cy="1573741"/>
              </a:xfrm>
              <a:blipFill>
                <a:blip r:embed="rId2"/>
                <a:stretch>
                  <a:fillRect l="-4724" t="-16000" b="-20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9A1D5D9-CC63-F846-9852-0690423EF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9"/>
          <a:stretch/>
        </p:blipFill>
        <p:spPr>
          <a:xfrm>
            <a:off x="4800600" y="119592"/>
            <a:ext cx="6785737" cy="673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25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12B0BB5-06FF-254C-8E5E-63FBF240B33C}"/>
                  </a:ext>
                </a:extLst>
              </p:cNvPr>
              <p:cNvSpPr txBox="1"/>
              <p:nvPr/>
            </p:nvSpPr>
            <p:spPr>
              <a:xfrm>
                <a:off x="6808053" y="2230947"/>
                <a:ext cx="4342547" cy="2836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this figure, we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𝑦𝑦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reference point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=16, 32, 48,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/4 +1,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24, 40,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/4-1, the rung is labelled from 1)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16, 24, 32, 48,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respectively, to reach the peaks of superconductor correlations. 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𝑠𝑐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=1.39738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12B0BB5-06FF-254C-8E5E-63FBF240B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053" y="2230947"/>
                <a:ext cx="4342547" cy="2836930"/>
              </a:xfrm>
              <a:prstGeom prst="rect">
                <a:avLst/>
              </a:prstGeom>
              <a:blipFill>
                <a:blip r:embed="rId2"/>
                <a:stretch>
                  <a:fillRect l="-1462" t="-893" r="-877" b="-2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98C844E-487C-D14F-81D1-ACA5E6A6DFB5}"/>
                  </a:ext>
                </a:extLst>
              </p:cNvPr>
              <p:cNvSpPr txBox="1"/>
              <p:nvPr/>
            </p:nvSpPr>
            <p:spPr>
              <a:xfrm>
                <a:off x="653143" y="284309"/>
                <a:ext cx="7213720" cy="1166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class reference point, 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CN" sz="2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8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𝑦𝑦</m:t>
                        </m:r>
                      </m:sub>
                    </m:sSub>
                    <m:d>
                      <m:d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  <m:r>
                      <a:rPr kumimoji="1" lang="en-US" altLang="zh-CN" sz="2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98C844E-487C-D14F-81D1-ACA5E6A6D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84309"/>
                <a:ext cx="7213720" cy="1166730"/>
              </a:xfrm>
              <a:prstGeom prst="rect">
                <a:avLst/>
              </a:prstGeom>
              <a:blipFill>
                <a:blip r:embed="rId3"/>
                <a:stretch>
                  <a:fillRect l="-1757" t="-5376" b="-2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34DC6F4-A7B9-D141-A71C-981B51AD2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3" y="1822173"/>
            <a:ext cx="5121708" cy="420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24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90B761A-510F-B848-9792-D8F452B50FB0}"/>
                  </a:ext>
                </a:extLst>
              </p:cNvPr>
              <p:cNvSpPr txBox="1"/>
              <p:nvPr/>
            </p:nvSpPr>
            <p:spPr>
              <a:xfrm>
                <a:off x="5757333" y="3454400"/>
                <a:ext cx="44797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𝑠𝑐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=2.2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6</m:t>
                      </m:r>
                    </m:oMath>
                  </m:oMathPara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90B761A-510F-B848-9792-D8F452B50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33" y="3454400"/>
                <a:ext cx="447979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93A9FE4-E54F-C34D-A66C-256FFE330B67}"/>
                  </a:ext>
                </a:extLst>
              </p:cNvPr>
              <p:cNvSpPr txBox="1"/>
              <p:nvPr/>
            </p:nvSpPr>
            <p:spPr>
              <a:xfrm>
                <a:off x="225822" y="232045"/>
                <a:ext cx="6658628" cy="98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class reference points, 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CN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𝑠𝑐</m:t>
                        </m:r>
                      </m:sub>
                    </m:sSub>
                    <m:r>
                      <a:rPr kumimoji="1" lang="en-US" altLang="zh-CN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𝑦𝑦</m:t>
                        </m:r>
                      </m:sub>
                    </m:sSub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(distance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), </a:t>
                </a:r>
                <a:endPara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93A9FE4-E54F-C34D-A66C-256FFE330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22" y="232045"/>
                <a:ext cx="6658628" cy="988091"/>
              </a:xfrm>
              <a:prstGeom prst="rect">
                <a:avLst/>
              </a:prstGeom>
              <a:blipFill>
                <a:blip r:embed="rId4"/>
                <a:stretch>
                  <a:fillRect l="-1905" t="-769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0D793E9-4CB2-A841-BB55-CE6277BA27CB}"/>
                  </a:ext>
                </a:extLst>
              </p:cNvPr>
              <p:cNvSpPr txBox="1"/>
              <p:nvPr/>
            </p:nvSpPr>
            <p:spPr>
              <a:xfrm>
                <a:off x="7123649" y="601331"/>
                <a:ext cx="3802315" cy="1821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=16, 32, 48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24,40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to reach the peak of superconductor correlations. 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0D793E9-4CB2-A841-BB55-CE6277BA2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649" y="601331"/>
                <a:ext cx="3802315" cy="1821845"/>
              </a:xfrm>
              <a:prstGeom prst="rect">
                <a:avLst/>
              </a:prstGeom>
              <a:blipFill>
                <a:blip r:embed="rId5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A23D37E-79A1-ED44-97A4-9D672CAD35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042" y="1512253"/>
            <a:ext cx="5458187" cy="480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3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82DB58F-B619-7E46-A9C9-EDCB1BBF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25" y="1083448"/>
            <a:ext cx="6537215" cy="43606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D2BFEC6-9EF9-1F4A-AB03-10FAB22C3716}"/>
              </a:ext>
            </a:extLst>
          </p:cNvPr>
          <p:cNvSpPr txBox="1"/>
          <p:nvPr/>
        </p:nvSpPr>
        <p:spPr>
          <a:xfrm>
            <a:off x="1452282" y="299677"/>
            <a:ext cx="360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Lambda = 0.3, 0.4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7854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221F7F7-84FA-214A-A5E1-734DFB212D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65667" y="194240"/>
                <a:ext cx="10515600" cy="88102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=0.3, </m:t>
                    </m:r>
                    <m:sSub>
                      <m:sSubPr>
                        <m:ctrlPr>
                          <a:rPr kumimoji="1"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=48, </m:t>
                    </m:r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=8000</m:t>
                    </m:r>
                  </m:oMath>
                </a14:m>
                <a:r>
                  <a:rPr kumimoji="1" lang="en-US" altLang="zh-CN" sz="2800" dirty="0">
                    <a:latin typeface="Arial Hebrew" pitchFamily="2" charset="-79"/>
                    <a:cs typeface="Arial Hebrew" pitchFamily="2" charset="-79"/>
                  </a:rPr>
                  <a:t>, compare s-wave and d-wave</a:t>
                </a:r>
                <a:endParaRPr kumimoji="1" lang="zh-CN" altLang="en-US" sz="2800" dirty="0">
                  <a:latin typeface="Arial Hebrew" pitchFamily="2" charset="-79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221F7F7-84FA-214A-A5E1-734DFB212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5667" y="194240"/>
                <a:ext cx="10515600" cy="881028"/>
              </a:xfrm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E4300BD-CA5A-7A43-A2C2-4358E88C0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488" y="2223809"/>
            <a:ext cx="4295696" cy="3332750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247A1376-C683-8B4A-90D7-358FABC2AA7F}"/>
              </a:ext>
            </a:extLst>
          </p:cNvPr>
          <p:cNvCxnSpPr/>
          <p:nvPr/>
        </p:nvCxnSpPr>
        <p:spPr>
          <a:xfrm>
            <a:off x="355600" y="6426200"/>
            <a:ext cx="112606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FF228E77-AC87-464B-AFB2-E9668EEF8D37}"/>
              </a:ext>
            </a:extLst>
          </p:cNvPr>
          <p:cNvSpPr/>
          <p:nvPr/>
        </p:nvSpPr>
        <p:spPr>
          <a:xfrm>
            <a:off x="3824944" y="6307671"/>
            <a:ext cx="211667" cy="2116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35B32A3-B16E-9949-B30B-F6DCA83A4876}"/>
              </a:ext>
            </a:extLst>
          </p:cNvPr>
          <p:cNvSpPr/>
          <p:nvPr/>
        </p:nvSpPr>
        <p:spPr>
          <a:xfrm>
            <a:off x="5359401" y="6299196"/>
            <a:ext cx="211667" cy="2116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17D2D0-EBAE-494E-8F02-E637C65706F7}"/>
                  </a:ext>
                </a:extLst>
              </p:cNvPr>
              <p:cNvSpPr txBox="1"/>
              <p:nvPr/>
            </p:nvSpPr>
            <p:spPr>
              <a:xfrm>
                <a:off x="3845854" y="6564274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17D2D0-EBAE-494E-8F02-E637C6570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854" y="6564274"/>
                <a:ext cx="190757" cy="276999"/>
              </a:xfrm>
              <a:prstGeom prst="rect">
                <a:avLst/>
              </a:prstGeom>
              <a:blipFill>
                <a:blip r:embed="rId4"/>
                <a:stretch>
                  <a:fillRect l="-18750" r="-2500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6C51FD-44AB-2940-868B-0CA5EFE73EB2}"/>
                  </a:ext>
                </a:extLst>
              </p:cNvPr>
              <p:cNvSpPr txBox="1"/>
              <p:nvPr/>
            </p:nvSpPr>
            <p:spPr>
              <a:xfrm>
                <a:off x="5380312" y="6553205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6C51FD-44AB-2940-868B-0CA5EFE73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312" y="6553205"/>
                <a:ext cx="190757" cy="276999"/>
              </a:xfrm>
              <a:prstGeom prst="rect">
                <a:avLst/>
              </a:prstGeom>
              <a:blipFill>
                <a:blip r:embed="rId6"/>
                <a:stretch>
                  <a:fillRect l="-18750" r="-2500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DABDEB0-9962-894A-8816-059BEEA0B6F8}"/>
                  </a:ext>
                </a:extLst>
              </p:cNvPr>
              <p:cNvSpPr txBox="1"/>
              <p:nvPr/>
            </p:nvSpPr>
            <p:spPr>
              <a:xfrm>
                <a:off x="11616267" y="6405029"/>
                <a:ext cx="410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DABDEB0-9962-894A-8816-059BEEA0B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267" y="6405029"/>
                <a:ext cx="4103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9C53C7CA-45CC-FD46-9BFF-C9D60ED4E617}"/>
              </a:ext>
            </a:extLst>
          </p:cNvPr>
          <p:cNvCxnSpPr>
            <a:cxnSpLocks/>
          </p:cNvCxnSpPr>
          <p:nvPr/>
        </p:nvCxnSpPr>
        <p:spPr>
          <a:xfrm flipV="1">
            <a:off x="4036611" y="5731156"/>
            <a:ext cx="1534457" cy="52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0D2E2B9D-A78D-FC4C-9853-1F9C29407D74}"/>
              </a:ext>
            </a:extLst>
          </p:cNvPr>
          <p:cNvCxnSpPr>
            <a:cxnSpLocks/>
          </p:cNvCxnSpPr>
          <p:nvPr/>
        </p:nvCxnSpPr>
        <p:spPr>
          <a:xfrm flipV="1">
            <a:off x="5571068" y="5731156"/>
            <a:ext cx="3615265" cy="568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8392B8E-3100-C641-ACE9-5DB1B7C33E73}"/>
              </a:ext>
            </a:extLst>
          </p:cNvPr>
          <p:cNvSpPr txBox="1"/>
          <p:nvPr/>
        </p:nvSpPr>
        <p:spPr>
          <a:xfrm>
            <a:off x="5147733" y="880533"/>
            <a:ext cx="574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Arial Hebrew" pitchFamily="2" charset="-79"/>
                <a:cs typeface="Arial Hebrew" pitchFamily="2" charset="-79"/>
              </a:rPr>
              <a:t>(although wave functions are not converged)</a:t>
            </a:r>
            <a:endParaRPr kumimoji="1" lang="zh-CN" altLang="en-US" dirty="0">
              <a:latin typeface="Arial Hebrew" pitchFamily="2" charset="-79"/>
              <a:cs typeface="Arial Hebrew" pitchFamily="2" charset="-79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51E1DD-F8CB-AB48-9FDE-86B825048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4" y="1805403"/>
            <a:ext cx="4295696" cy="3569036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0B293FE7-FDAC-AE41-8004-91E577294B62}"/>
              </a:ext>
            </a:extLst>
          </p:cNvPr>
          <p:cNvSpPr/>
          <p:nvPr/>
        </p:nvSpPr>
        <p:spPr>
          <a:xfrm>
            <a:off x="254000" y="6313476"/>
            <a:ext cx="211667" cy="2116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DF52C191-0186-354E-90D0-154748E1CA4F}"/>
              </a:ext>
            </a:extLst>
          </p:cNvPr>
          <p:cNvCxnSpPr>
            <a:cxnSpLocks/>
          </p:cNvCxnSpPr>
          <p:nvPr/>
        </p:nvCxnSpPr>
        <p:spPr>
          <a:xfrm flipV="1">
            <a:off x="465667" y="5645165"/>
            <a:ext cx="406400" cy="642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A1F1613-799C-0245-8C99-A09C6FC351CF}"/>
                  </a:ext>
                </a:extLst>
              </p:cNvPr>
              <p:cNvSpPr txBox="1"/>
              <p:nvPr/>
            </p:nvSpPr>
            <p:spPr>
              <a:xfrm>
                <a:off x="254000" y="6564275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A1F1613-799C-0245-8C99-A09C6FC3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564275"/>
                <a:ext cx="190757" cy="276999"/>
              </a:xfrm>
              <a:prstGeom prst="rect">
                <a:avLst/>
              </a:prstGeom>
              <a:blipFill>
                <a:blip r:embed="rId9"/>
                <a:stretch>
                  <a:fillRect l="-25000" r="-1875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3D4D88AB-D300-B948-A1DD-F1934F7EF7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9566" y="2139966"/>
            <a:ext cx="3500449" cy="35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04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221F7F7-84FA-214A-A5E1-734DFB212D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65667" y="194240"/>
                <a:ext cx="10515600" cy="88102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=0.</m:t>
                    </m:r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05</m:t>
                    </m:r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32</m:t>
                    </m:r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2800" i="1" dirty="0">
                        <a:latin typeface="Cambria Math" panose="02040503050406030204" pitchFamily="18" charset="0"/>
                      </a:rPr>
                      <m:t>=8000</m:t>
                    </m:r>
                  </m:oMath>
                </a14:m>
                <a:r>
                  <a:rPr kumimoji="1" lang="en-US" altLang="zh-CN" sz="2800" dirty="0">
                    <a:latin typeface="Arial Hebrew" pitchFamily="2" charset="-79"/>
                    <a:cs typeface="Arial Hebrew" pitchFamily="2" charset="-79"/>
                  </a:rPr>
                  <a:t>, compare s-wave and d-wave</a:t>
                </a:r>
                <a:endParaRPr kumimoji="1" lang="zh-CN" altLang="en-US" sz="2800" dirty="0">
                  <a:latin typeface="Arial Hebrew" pitchFamily="2" charset="-79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221F7F7-84FA-214A-A5E1-734DFB212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5667" y="194240"/>
                <a:ext cx="10515600" cy="881028"/>
              </a:xfrm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247A1376-C683-8B4A-90D7-358FABC2AA7F}"/>
              </a:ext>
            </a:extLst>
          </p:cNvPr>
          <p:cNvCxnSpPr/>
          <p:nvPr/>
        </p:nvCxnSpPr>
        <p:spPr>
          <a:xfrm>
            <a:off x="355600" y="6426200"/>
            <a:ext cx="112606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FF228E77-AC87-464B-AFB2-E9668EEF8D37}"/>
              </a:ext>
            </a:extLst>
          </p:cNvPr>
          <p:cNvSpPr/>
          <p:nvPr/>
        </p:nvSpPr>
        <p:spPr>
          <a:xfrm>
            <a:off x="2751667" y="6324598"/>
            <a:ext cx="211667" cy="2116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35B32A3-B16E-9949-B30B-F6DCA83A4876}"/>
              </a:ext>
            </a:extLst>
          </p:cNvPr>
          <p:cNvSpPr/>
          <p:nvPr/>
        </p:nvSpPr>
        <p:spPr>
          <a:xfrm>
            <a:off x="5359401" y="6299196"/>
            <a:ext cx="211667" cy="2116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17D2D0-EBAE-494E-8F02-E637C65706F7}"/>
                  </a:ext>
                </a:extLst>
              </p:cNvPr>
              <p:cNvSpPr txBox="1"/>
              <p:nvPr/>
            </p:nvSpPr>
            <p:spPr>
              <a:xfrm>
                <a:off x="2762121" y="6581001"/>
                <a:ext cx="4953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0.05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17D2D0-EBAE-494E-8F02-E637C6570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121" y="6581001"/>
                <a:ext cx="495328" cy="276999"/>
              </a:xfrm>
              <a:prstGeom prst="rect">
                <a:avLst/>
              </a:prstGeom>
              <a:blipFill>
                <a:blip r:embed="rId3"/>
                <a:stretch>
                  <a:fillRect l="-7500" r="-1000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6C51FD-44AB-2940-868B-0CA5EFE73EB2}"/>
                  </a:ext>
                </a:extLst>
              </p:cNvPr>
              <p:cNvSpPr txBox="1"/>
              <p:nvPr/>
            </p:nvSpPr>
            <p:spPr>
              <a:xfrm>
                <a:off x="5380312" y="6553205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36C51FD-44AB-2940-868B-0CA5EFE73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312" y="6553205"/>
                <a:ext cx="190757" cy="276999"/>
              </a:xfrm>
              <a:prstGeom prst="rect">
                <a:avLst/>
              </a:prstGeom>
              <a:blipFill>
                <a:blip r:embed="rId4"/>
                <a:stretch>
                  <a:fillRect l="-18750" r="-2500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DABDEB0-9962-894A-8816-059BEEA0B6F8}"/>
                  </a:ext>
                </a:extLst>
              </p:cNvPr>
              <p:cNvSpPr txBox="1"/>
              <p:nvPr/>
            </p:nvSpPr>
            <p:spPr>
              <a:xfrm>
                <a:off x="11616267" y="6405029"/>
                <a:ext cx="410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DABDEB0-9962-894A-8816-059BEEA0B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267" y="6405029"/>
                <a:ext cx="4103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9C53C7CA-45CC-FD46-9BFF-C9D60ED4E617}"/>
              </a:ext>
            </a:extLst>
          </p:cNvPr>
          <p:cNvCxnSpPr>
            <a:cxnSpLocks/>
          </p:cNvCxnSpPr>
          <p:nvPr/>
        </p:nvCxnSpPr>
        <p:spPr>
          <a:xfrm flipV="1">
            <a:off x="2857500" y="5338447"/>
            <a:ext cx="218016" cy="96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0D2E2B9D-A78D-FC4C-9853-1F9C29407D74}"/>
              </a:ext>
            </a:extLst>
          </p:cNvPr>
          <p:cNvCxnSpPr>
            <a:cxnSpLocks/>
          </p:cNvCxnSpPr>
          <p:nvPr/>
        </p:nvCxnSpPr>
        <p:spPr>
          <a:xfrm flipV="1">
            <a:off x="5571068" y="5349607"/>
            <a:ext cx="1578480" cy="94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0B293FE7-FDAC-AE41-8004-91E577294B62}"/>
              </a:ext>
            </a:extLst>
          </p:cNvPr>
          <p:cNvSpPr/>
          <p:nvPr/>
        </p:nvSpPr>
        <p:spPr>
          <a:xfrm>
            <a:off x="254000" y="6313476"/>
            <a:ext cx="211667" cy="2116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A1F1613-799C-0245-8C99-A09C6FC351CF}"/>
                  </a:ext>
                </a:extLst>
              </p:cNvPr>
              <p:cNvSpPr txBox="1"/>
              <p:nvPr/>
            </p:nvSpPr>
            <p:spPr>
              <a:xfrm>
                <a:off x="254000" y="6564275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A1F1613-799C-0245-8C99-A09C6FC3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564275"/>
                <a:ext cx="190757" cy="276999"/>
              </a:xfrm>
              <a:prstGeom prst="rect">
                <a:avLst/>
              </a:prstGeom>
              <a:blipFill>
                <a:blip r:embed="rId9"/>
                <a:stretch>
                  <a:fillRect l="-25000" r="-1875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椭圆 19">
            <a:extLst>
              <a:ext uri="{FF2B5EF4-FFF2-40B4-BE49-F238E27FC236}">
                <a16:creationId xmlns:a16="http://schemas.microsoft.com/office/drawing/2014/main" id="{F0818123-58E1-5F4B-9761-4275B8510060}"/>
              </a:ext>
            </a:extLst>
          </p:cNvPr>
          <p:cNvSpPr/>
          <p:nvPr/>
        </p:nvSpPr>
        <p:spPr>
          <a:xfrm>
            <a:off x="10253135" y="6313475"/>
            <a:ext cx="211667" cy="2116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C2F4E1E-8055-9C4F-A159-76E1872C3C24}"/>
                  </a:ext>
                </a:extLst>
              </p:cNvPr>
              <p:cNvSpPr txBox="1"/>
              <p:nvPr/>
            </p:nvSpPr>
            <p:spPr>
              <a:xfrm>
                <a:off x="10274045" y="6569708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C2F4E1E-8055-9C4F-A159-76E1872C3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045" y="6569708"/>
                <a:ext cx="190757" cy="276999"/>
              </a:xfrm>
              <a:prstGeom prst="rect">
                <a:avLst/>
              </a:prstGeom>
              <a:blipFill>
                <a:blip r:embed="rId10"/>
                <a:stretch>
                  <a:fillRect l="-17647" r="-17647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2208C668-11A4-6A4F-84B0-9245CC97FA7B}"/>
              </a:ext>
            </a:extLst>
          </p:cNvPr>
          <p:cNvCxnSpPr>
            <a:cxnSpLocks/>
          </p:cNvCxnSpPr>
          <p:nvPr/>
        </p:nvCxnSpPr>
        <p:spPr>
          <a:xfrm flipV="1">
            <a:off x="10358968" y="5359400"/>
            <a:ext cx="266699" cy="86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E3D12ACB-F252-8A40-A19F-935029342A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54001" y="1853454"/>
            <a:ext cx="3421602" cy="336243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AFB749E-C6C8-8F46-854C-F27315B685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1173" y="2140738"/>
            <a:ext cx="3522828" cy="31072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2F7BDF6-1E51-E145-8933-3D0916DCFD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2373" y="2147014"/>
            <a:ext cx="3969156" cy="310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28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070064-04B0-C64A-9AEE-0FBC7DA62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78" y="65448"/>
            <a:ext cx="10380490" cy="641483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Charge density profile and reference point when measuring </a:t>
            </a:r>
            <a:endParaRPr kumimoji="1" lang="zh-CN" altLang="en-US" sz="2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CF1B89-10A9-184F-A7B0-7DB04B3B1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3" y="1236987"/>
            <a:ext cx="3160048" cy="2520362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EF66939A-7882-B14F-B1BF-3EE2AB52627C}"/>
              </a:ext>
            </a:extLst>
          </p:cNvPr>
          <p:cNvSpPr/>
          <p:nvPr/>
        </p:nvSpPr>
        <p:spPr>
          <a:xfrm>
            <a:off x="952821" y="1619361"/>
            <a:ext cx="230521" cy="2305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A1460A-1626-9E40-8E56-BC8A3374E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450" y="1102846"/>
            <a:ext cx="3844579" cy="2693353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6189ED6C-9B49-8A40-8DB4-F22321647164}"/>
              </a:ext>
            </a:extLst>
          </p:cNvPr>
          <p:cNvSpPr/>
          <p:nvPr/>
        </p:nvSpPr>
        <p:spPr>
          <a:xfrm>
            <a:off x="4639877" y="1613025"/>
            <a:ext cx="230521" cy="2305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4A46D0-BFA4-9244-9D76-D04050B50FAC}"/>
                  </a:ext>
                </a:extLst>
              </p:cNvPr>
              <p:cNvSpPr txBox="1"/>
              <p:nvPr/>
            </p:nvSpPr>
            <p:spPr>
              <a:xfrm>
                <a:off x="1298602" y="825847"/>
                <a:ext cx="857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4A46D0-BFA4-9244-9D76-D04050B5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602" y="825847"/>
                <a:ext cx="857222" cy="276999"/>
              </a:xfrm>
              <a:prstGeom prst="rect">
                <a:avLst/>
              </a:prstGeom>
              <a:blipFill>
                <a:blip r:embed="rId4"/>
                <a:stretch>
                  <a:fillRect l="-5882" r="-5882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9127A963-6077-2D42-BAFC-056342C3CE77}"/>
              </a:ext>
            </a:extLst>
          </p:cNvPr>
          <p:cNvSpPr txBox="1"/>
          <p:nvPr/>
        </p:nvSpPr>
        <p:spPr>
          <a:xfrm>
            <a:off x="952821" y="1984166"/>
            <a:ext cx="230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1BDCF9E-1196-0347-8A68-74C25D29A2EE}"/>
              </a:ext>
            </a:extLst>
          </p:cNvPr>
          <p:cNvSpPr txBox="1"/>
          <p:nvPr/>
        </p:nvSpPr>
        <p:spPr>
          <a:xfrm>
            <a:off x="4639876" y="1843546"/>
            <a:ext cx="230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E1FB701-FC06-9645-BE54-EF8B104043AC}"/>
                  </a:ext>
                </a:extLst>
              </p:cNvPr>
              <p:cNvSpPr txBox="1"/>
              <p:nvPr/>
            </p:nvSpPr>
            <p:spPr>
              <a:xfrm>
                <a:off x="3986734" y="691705"/>
                <a:ext cx="857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E1FB701-FC06-9645-BE54-EF8B10404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734" y="691705"/>
                <a:ext cx="857222" cy="276999"/>
              </a:xfrm>
              <a:prstGeom prst="rect">
                <a:avLst/>
              </a:prstGeom>
              <a:blipFill>
                <a:blip r:embed="rId5"/>
                <a:stretch>
                  <a:fillRect l="-4348" r="-4348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06F1DE40-DA22-884D-A395-57A24BF3B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092" y="1141315"/>
            <a:ext cx="4455460" cy="3132992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38B0311F-8905-F945-9DEC-DD38E492A4DE}"/>
              </a:ext>
            </a:extLst>
          </p:cNvPr>
          <p:cNvSpPr/>
          <p:nvPr/>
        </p:nvSpPr>
        <p:spPr>
          <a:xfrm>
            <a:off x="8657346" y="1753645"/>
            <a:ext cx="230521" cy="2305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5AE88DD-4C03-8641-A3FD-9000A37D2502}"/>
              </a:ext>
            </a:extLst>
          </p:cNvPr>
          <p:cNvSpPr txBox="1"/>
          <p:nvPr/>
        </p:nvSpPr>
        <p:spPr>
          <a:xfrm>
            <a:off x="8657345" y="1997434"/>
            <a:ext cx="230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32E488-CF45-4F42-98BB-40BF98AB61F6}"/>
                  </a:ext>
                </a:extLst>
              </p:cNvPr>
              <p:cNvSpPr txBox="1"/>
              <p:nvPr/>
            </p:nvSpPr>
            <p:spPr>
              <a:xfrm>
                <a:off x="9064600" y="710444"/>
                <a:ext cx="857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32E488-CF45-4F42-98BB-40BF98AB6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4600" y="710444"/>
                <a:ext cx="857222" cy="276999"/>
              </a:xfrm>
              <a:prstGeom prst="rect">
                <a:avLst/>
              </a:prstGeom>
              <a:blipFill>
                <a:blip r:embed="rId7"/>
                <a:stretch>
                  <a:fillRect l="-4348" r="-434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073C9F8B-2C33-2041-8424-C0725912D8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342" y="4192114"/>
            <a:ext cx="5926311" cy="2675117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A1DB88F3-6F6B-CF4C-B7A9-C4E268012E03}"/>
              </a:ext>
            </a:extLst>
          </p:cNvPr>
          <p:cNvSpPr/>
          <p:nvPr/>
        </p:nvSpPr>
        <p:spPr>
          <a:xfrm>
            <a:off x="2839252" y="4856714"/>
            <a:ext cx="230521" cy="2305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A669481-3017-214A-874C-9615CD1C1DBD}"/>
                  </a:ext>
                </a:extLst>
              </p:cNvPr>
              <p:cNvSpPr txBox="1"/>
              <p:nvPr/>
            </p:nvSpPr>
            <p:spPr>
              <a:xfrm>
                <a:off x="3461659" y="3911130"/>
                <a:ext cx="857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=48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A669481-3017-214A-874C-9615CD1C1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659" y="3911130"/>
                <a:ext cx="857222" cy="276999"/>
              </a:xfrm>
              <a:prstGeom prst="rect">
                <a:avLst/>
              </a:prstGeom>
              <a:blipFill>
                <a:blip r:embed="rId9"/>
                <a:stretch>
                  <a:fillRect l="-5882" r="-5882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4DB44AD2-5AC5-1B49-8527-98CF946BB1E2}"/>
              </a:ext>
            </a:extLst>
          </p:cNvPr>
          <p:cNvSpPr txBox="1"/>
          <p:nvPr/>
        </p:nvSpPr>
        <p:spPr>
          <a:xfrm>
            <a:off x="2765619" y="5087235"/>
            <a:ext cx="377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626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BAA01A-6846-4542-B00F-6C66AB3A2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24" y="824586"/>
            <a:ext cx="11539352" cy="5208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D48063-17BA-CB41-A259-C343A06C0E9B}"/>
              </a:ext>
            </a:extLst>
          </p:cNvPr>
          <p:cNvSpPr txBox="1"/>
          <p:nvPr/>
        </p:nvSpPr>
        <p:spPr>
          <a:xfrm>
            <a:off x="634790" y="204039"/>
            <a:ext cx="478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4 class Reference points when measuring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639958-05AC-B94C-A757-9F2C6F274294}"/>
              </a:ext>
            </a:extLst>
          </p:cNvPr>
          <p:cNvSpPr txBox="1"/>
          <p:nvPr/>
        </p:nvSpPr>
        <p:spPr>
          <a:xfrm>
            <a:off x="3801184" y="2429681"/>
            <a:ext cx="24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30E3CC-A3DE-C24A-82C1-6ED14F9B9390}"/>
              </a:ext>
            </a:extLst>
          </p:cNvPr>
          <p:cNvSpPr txBox="1"/>
          <p:nvPr/>
        </p:nvSpPr>
        <p:spPr>
          <a:xfrm>
            <a:off x="3982552" y="3082338"/>
            <a:ext cx="24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7E6C61-16DF-924D-A98A-9D20CF33F8FA}"/>
              </a:ext>
            </a:extLst>
          </p:cNvPr>
          <p:cNvSpPr txBox="1"/>
          <p:nvPr/>
        </p:nvSpPr>
        <p:spPr>
          <a:xfrm>
            <a:off x="4386849" y="3018584"/>
            <a:ext cx="24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805BD9-257A-CE48-8EB0-2396E771600E}"/>
              </a:ext>
            </a:extLst>
          </p:cNvPr>
          <p:cNvSpPr txBox="1"/>
          <p:nvPr/>
        </p:nvSpPr>
        <p:spPr>
          <a:xfrm>
            <a:off x="4330175" y="2271384"/>
            <a:ext cx="24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556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61E128-AFB9-7C40-8D49-487D0B063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80" y="1938865"/>
            <a:ext cx="6134645" cy="42248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117C6A1-2612-B24E-94C3-19894457E2FA}"/>
                  </a:ext>
                </a:extLst>
              </p:cNvPr>
              <p:cNvSpPr txBox="1"/>
              <p:nvPr/>
            </p:nvSpPr>
            <p:spPr>
              <a:xfrm>
                <a:off x="7924800" y="2912533"/>
                <a:ext cx="34374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  <a:cs typeface="Times New Roman" panose="02020603050405020304" pitchFamily="18" charset="0"/>
                  </a:rPr>
                  <a:t>shift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  <a:cs typeface="Times New Roman" panose="02020603050405020304" pitchFamily="18" charset="0"/>
                      </a:rPr>
                      <m:t>/4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  <a:cs typeface="Times New Roman" panose="02020603050405020304" pitchFamily="18" charset="0"/>
                  </a:rPr>
                  <a:t> to right</a:t>
                </a:r>
              </a:p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  <a:cs typeface="Times New Roman" panose="02020603050405020304" pitchFamily="18" charset="0"/>
                  </a:rPr>
                  <a:t>B-&gt; A -&gt; D (-&gt;C)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117C6A1-2612-B24E-94C3-19894457E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2912533"/>
                <a:ext cx="3437467" cy="646331"/>
              </a:xfrm>
              <a:prstGeom prst="rect">
                <a:avLst/>
              </a:prstGeom>
              <a:blipFill>
                <a:blip r:embed="rId3"/>
                <a:stretch>
                  <a:fillRect l="-1476" t="-3846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390330F-20A9-1B45-BD17-E62A5AD66D7F}"/>
                  </a:ext>
                </a:extLst>
              </p:cNvPr>
              <p:cNvSpPr txBox="1"/>
              <p:nvPr/>
            </p:nvSpPr>
            <p:spPr>
              <a:xfrm>
                <a:off x="1532466" y="1329267"/>
                <a:ext cx="434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=0.3, 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=8, 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 = 8000, </m:t>
                      </m:r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390330F-20A9-1B45-BD17-E62A5AD66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466" y="1329267"/>
                <a:ext cx="434340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89A2146-7822-A94B-A230-2747FD2AA368}"/>
                  </a:ext>
                </a:extLst>
              </p:cNvPr>
              <p:cNvSpPr txBox="1"/>
              <p:nvPr/>
            </p:nvSpPr>
            <p:spPr>
              <a:xfrm>
                <a:off x="6485467" y="2133600"/>
                <a:ext cx="29937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89A2146-7822-A94B-A230-2747FD2AA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467" y="2133600"/>
                <a:ext cx="299376" cy="516745"/>
              </a:xfrm>
              <a:prstGeom prst="rect">
                <a:avLst/>
              </a:prstGeom>
              <a:blipFill>
                <a:blip r:embed="rId5"/>
                <a:stretch>
                  <a:fillRect l="-16000" t="-2439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F10BA2D2-D7DA-CF4E-B8BE-5CFADB3DE4E9}"/>
              </a:ext>
            </a:extLst>
          </p:cNvPr>
          <p:cNvSpPr txBox="1"/>
          <p:nvPr/>
        </p:nvSpPr>
        <p:spPr>
          <a:xfrm>
            <a:off x="795867" y="381000"/>
            <a:ext cx="7205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 Hebrew" pitchFamily="2" charset="-79"/>
                <a:cs typeface="Arial Hebrew" pitchFamily="2" charset="-79"/>
              </a:rPr>
              <a:t>Compare correlations on different reference points</a:t>
            </a:r>
            <a:endParaRPr kumimoji="1" lang="zh-CN" altLang="en-US" sz="2400" dirty="0">
              <a:latin typeface="Arial Hebrew" pitchFamily="2" charset="-79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09341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993C9D1-F75F-0848-A954-408D4DA93C2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57351" y="136526"/>
                <a:ext cx="10515600" cy="809406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Palatino Linotype" panose="02040502050505030304" pitchFamily="18" charset="0"/>
                  </a:rPr>
                  <a:t>Landscape: 3-leg ladder, </a:t>
                </a:r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=1/8</m:t>
                    </m:r>
                  </m:oMath>
                </a14:m>
                <a:endParaRPr kumimoji="1" lang="zh-CN" altLang="en-US" sz="36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8993C9D1-F75F-0848-A954-408D4DA93C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7351" y="136526"/>
                <a:ext cx="10515600" cy="809406"/>
              </a:xfrm>
              <a:blipFill>
                <a:blip r:embed="rId2"/>
                <a:stretch>
                  <a:fillRect l="-1809" t="-4615" b="-1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C0EEE58-F5B1-4B4F-90D2-F6C538D3B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5606" y="1339248"/>
            <a:ext cx="7146720" cy="40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26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11BE36-8D77-2046-0D1E-DBB1BEAC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336" y="191314"/>
            <a:ext cx="9696293" cy="723087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Plaquette </a:t>
            </a:r>
            <a:r>
              <a:rPr kumimoji="1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-wave versus Ordinary </a:t>
            </a:r>
            <a:r>
              <a:rPr kumimoji="1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-wave</a:t>
            </a:r>
            <a:endParaRPr kumimoji="1"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E32A242-2ADC-6EDD-EA37-CF7BC5AA0B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7906" y="2267409"/>
                <a:ext cx="4580186" cy="3642184"/>
              </a:xfrm>
              <a:noFill/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0" indent="0" algn="ctr">
                  <a:buNone/>
                </a:pPr>
                <a:r>
                  <a:rPr kumimoji="1" lang="en-US" altLang="zh-CN" dirty="0">
                    <a:latin typeface="Cambria Math" panose="02040503050406030204" pitchFamily="18" charset="0"/>
                  </a:rPr>
                  <a:t>Plaquette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 d-</a:t>
                </a:r>
                <a:r>
                  <a:rPr kumimoji="1" lang="en-US" altLang="zh-CN" dirty="0">
                    <a:latin typeface="Cambria Math" panose="02040503050406030204" pitchFamily="18" charset="0"/>
                  </a:rPr>
                  <a:t>wave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decays exponentially, whatever the signs.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E32A242-2ADC-6EDD-EA37-CF7BC5AA0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906" y="2267409"/>
                <a:ext cx="4580186" cy="3642184"/>
              </a:xfrm>
              <a:blipFill>
                <a:blip r:embed="rId2"/>
                <a:stretch>
                  <a:fillRect l="-1923" t="-2414" r="-549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9C164D19-8970-CCA6-C009-5E5D797B95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6610" y="2267408"/>
                <a:ext cx="4580186" cy="3642183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kumimoji="1" lang="en-US" altLang="zh-CN" dirty="0">
                    <a:latin typeface="Cambria Math" panose="02040503050406030204" pitchFamily="18" charset="0"/>
                  </a:rPr>
                  <a:t>Ordinary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 d-</a:t>
                </a:r>
                <a:r>
                  <a:rPr kumimoji="1" lang="en-US" altLang="zh-CN" dirty="0">
                    <a:latin typeface="Cambria Math" panose="02040503050406030204" pitchFamily="18" charset="0"/>
                  </a:rPr>
                  <a:t>wave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decays in power law, and has negative values. It’s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otherwise there are some </a:t>
                </a:r>
                <a:r>
                  <a:rPr kumimoji="1"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-wave components. 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9C164D19-8970-CCA6-C009-5E5D797B9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610" y="2267408"/>
                <a:ext cx="4580186" cy="3642183"/>
              </a:xfrm>
              <a:prstGeom prst="rect">
                <a:avLst/>
              </a:prstGeom>
              <a:blipFill>
                <a:blip r:embed="rId3"/>
                <a:stretch>
                  <a:fillRect l="-1918" t="-2414" r="-274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165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F956E0-34BD-D148-B4FC-E20708175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59" y="133213"/>
            <a:ext cx="10021957" cy="602284"/>
          </a:xfrm>
        </p:spPr>
        <p:txBody>
          <a:bodyPr>
            <a:normAutofit fontScale="90000"/>
          </a:bodyPr>
          <a:lstStyle/>
          <a:p>
            <a:r>
              <a:rPr kumimoji="1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 for the Plaquette </a:t>
            </a:r>
            <a:r>
              <a:rPr kumimoji="1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-wave</a:t>
            </a:r>
            <a:endParaRPr kumimoji="1"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8C7365-2192-504F-94B5-3F17BFF93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1020976"/>
            <a:ext cx="6281530" cy="10133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ACB1AF4-1841-1A4A-AE12-00592F8F406B}"/>
              </a:ext>
            </a:extLst>
          </p:cNvPr>
          <p:cNvSpPr txBox="1"/>
          <p:nvPr/>
        </p:nvSpPr>
        <p:spPr>
          <a:xfrm>
            <a:off x="530086" y="68242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https://journals.aps.org/prb/pdf/10.1103/PhysRevB.102.041106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CA6DDC-D372-F045-B0F0-71C73D60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90" y="2210680"/>
            <a:ext cx="5234610" cy="21628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D045619-27D6-1D42-9540-0E63FF9A2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923" y="434355"/>
            <a:ext cx="3420991" cy="250958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55DA75D-E93B-444B-8065-3BB2CA679588}"/>
              </a:ext>
            </a:extLst>
          </p:cNvPr>
          <p:cNvSpPr txBox="1"/>
          <p:nvPr/>
        </p:nvSpPr>
        <p:spPr>
          <a:xfrm>
            <a:off x="8461514" y="133213"/>
            <a:ext cx="154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t’ 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B1A6331-3CB6-B54C-B5EF-04672B582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923" y="3538330"/>
            <a:ext cx="3419267" cy="250958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9BBA0CA-4CF3-814A-9226-5B786C533DD5}"/>
              </a:ext>
            </a:extLst>
          </p:cNvPr>
          <p:cNvSpPr txBox="1"/>
          <p:nvPr/>
        </p:nvSpPr>
        <p:spPr>
          <a:xfrm>
            <a:off x="8461514" y="3168998"/>
            <a:ext cx="332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t’’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090D139-B3CB-E54B-9661-1E129B785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955" y="4533338"/>
            <a:ext cx="4552122" cy="219144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98965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F956E0-34BD-D148-B4FC-E20708175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59" y="133213"/>
            <a:ext cx="10021957" cy="602284"/>
          </a:xfrm>
        </p:spPr>
        <p:txBody>
          <a:bodyPr>
            <a:normAutofit fontScale="90000"/>
          </a:bodyPr>
          <a:lstStyle/>
          <a:p>
            <a:r>
              <a:rPr kumimoji="1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 for the Plaquette </a:t>
            </a:r>
            <a:r>
              <a:rPr kumimoji="1"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-wave</a:t>
            </a:r>
            <a:endParaRPr kumimoji="1"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8C7365-2192-504F-94B5-3F17BFF93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1020976"/>
            <a:ext cx="6281530" cy="10133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ACB1AF4-1841-1A4A-AE12-00592F8F406B}"/>
              </a:ext>
            </a:extLst>
          </p:cNvPr>
          <p:cNvSpPr txBox="1"/>
          <p:nvPr/>
        </p:nvSpPr>
        <p:spPr>
          <a:xfrm>
            <a:off x="530086" y="68242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https://journals.aps.org/prb/pdf/10.1103/PhysRevB.102.041106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CA6DDC-D372-F045-B0F0-71C73D60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90" y="2210680"/>
            <a:ext cx="5234610" cy="21628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D045619-27D6-1D42-9540-0E63FF9A2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923" y="434355"/>
            <a:ext cx="3420991" cy="250958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55DA75D-E93B-444B-8065-3BB2CA679588}"/>
              </a:ext>
            </a:extLst>
          </p:cNvPr>
          <p:cNvSpPr txBox="1"/>
          <p:nvPr/>
        </p:nvSpPr>
        <p:spPr>
          <a:xfrm>
            <a:off x="8461514" y="133213"/>
            <a:ext cx="154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t’ -SSH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B1A6331-3CB6-B54C-B5EF-04672B582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923" y="3538330"/>
            <a:ext cx="3419267" cy="250958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9BBA0CA-4CF3-814A-9226-5B786C533DD5}"/>
              </a:ext>
            </a:extLst>
          </p:cNvPr>
          <p:cNvSpPr txBox="1"/>
          <p:nvPr/>
        </p:nvSpPr>
        <p:spPr>
          <a:xfrm>
            <a:off x="8461514" y="3168998"/>
            <a:ext cx="332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t’’ – SSH phonon only in y-bond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090D139-B3CB-E54B-9661-1E129B785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955" y="4533338"/>
            <a:ext cx="4552122" cy="219144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4717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59265FA-FDFF-B648-B8EB-2CD64AFD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56" y="42120"/>
            <a:ext cx="10107000" cy="653376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 phonons only living in y-bonds: plaquette </a:t>
            </a:r>
            <a:r>
              <a:rPr kumimoji="1"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-wave state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7D1F4B-D9AA-AF4C-BD7F-30D0FCC1F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895" y="1609918"/>
            <a:ext cx="4191192" cy="401655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277B45F-6FEC-6F4B-8B97-F88844BE3103}"/>
              </a:ext>
            </a:extLst>
          </p:cNvPr>
          <p:cNvSpPr txBox="1"/>
          <p:nvPr/>
        </p:nvSpPr>
        <p:spPr>
          <a:xfrm>
            <a:off x="9325369" y="1231523"/>
            <a:ext cx="2297336" cy="370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=6000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8ECA628-9128-4A46-9610-A211AAB13C4A}"/>
                  </a:ext>
                </a:extLst>
              </p:cNvPr>
              <p:cNvSpPr txBox="1"/>
              <p:nvPr/>
            </p:nvSpPr>
            <p:spPr>
              <a:xfrm>
                <a:off x="60456" y="793215"/>
                <a:ext cx="7373575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Recall the White’s argument about the effect of negative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’ 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4-leg cylinders states that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’ 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the surface actually suppress the </a:t>
                </a:r>
                <a:r>
                  <a:rPr kumimoji="1"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-wave pairing on surface and thus induce </a:t>
                </a:r>
                <a:r>
                  <a:rPr kumimoji="1"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-wave pairing in plaquette, which can be verified by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’’ 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plaquette that has opposite effect on the pairing symmetries. The argument implies competition relation between the plaquette and ordinary </a:t>
                </a:r>
                <a:r>
                  <a:rPr kumimoji="1"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-wave pairing symmetries. We imitate the argument in the following ways. If EPC living on the surface suppresses the ordinary </a:t>
                </a:r>
                <a:r>
                  <a:rPr kumimoji="1"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-wave pairing on surface, the EPC only existing on plaquette would suppress the </a:t>
                </a:r>
                <a:r>
                  <a:rPr kumimoji="1"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-wave pairing on plaquette then at least enhance the </a:t>
                </a:r>
                <a:r>
                  <a:rPr kumimoji="1"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-wave pairing on surface. However, a simulation of the Hubbard model with additional SSH phonons living only on </a:t>
                </a:r>
                <a:r>
                  <a:rPr kumimoji="1"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-direction bonds shows that the ground state has stronger plaquette </a:t>
                </a:r>
                <a:r>
                  <a:rPr kumimoji="1"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-wave order than the original SSHH model, as shown in the figure. Consequently, the White’s argument fails here. </a:t>
                </a: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fact that the SSHH model has weaker plaquette </a:t>
                </a:r>
                <a:r>
                  <a:rPr kumimoji="1"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-wave SC order than the model with only </a:t>
                </a:r>
                <a:r>
                  <a:rPr kumimoji="1"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-bond phonons indicates that the EPC on surface actually suppress the plaquette </a:t>
                </a:r>
                <a:r>
                  <a:rPr kumimoji="1"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-wave pairing. Moreover, the origin of the plaquette should be the non-symmetric geometry of the lattice but not the EPC. EPC plays the role of inducing pairing on bonds either with or without phonon on </a:t>
                </a:r>
                <a:r>
                  <a:rPr kumimoji="1"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-bonds. Our calculations also suggest the </a:t>
                </a:r>
                <a:r>
                  <a:rPr kumimoji="1"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-wave pairing symmetry has more competitive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than the extended </a:t>
                </a:r>
                <a:r>
                  <a:rPr kumimoji="1"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–wave pairing. Further calculations based on </a:t>
                </a:r>
                <a:r>
                  <a:rPr kumimoji="1"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Eliashberg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theory can justify such opinions.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8ECA628-9128-4A46-9610-A211AAB13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6" y="793215"/>
                <a:ext cx="7373575" cy="5909310"/>
              </a:xfrm>
              <a:prstGeom prst="rect">
                <a:avLst/>
              </a:prstGeom>
              <a:blipFill>
                <a:blip r:embed="rId3"/>
                <a:stretch>
                  <a:fillRect l="-687" t="-429" r="-859" b="-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843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CE690-C3D5-7448-B0CC-E7C5F873F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36" y="55722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Truncation error (1e-6), extract from the middle bond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D787BC7-66D5-B74F-937D-E99DD5D61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9824"/>
              </p:ext>
            </p:extLst>
          </p:nvPr>
        </p:nvGraphicFramePr>
        <p:xfrm>
          <a:off x="875979" y="2164264"/>
          <a:ext cx="10163075" cy="2223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775">
                  <a:extLst>
                    <a:ext uri="{9D8B030D-6E8A-4147-A177-3AD203B41FA5}">
                      <a16:colId xmlns:a16="http://schemas.microsoft.com/office/drawing/2014/main" val="412038785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1577917048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151044283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3721405068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1531851066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431765427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3482833152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667564794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3721807256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230558835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814516143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3471143688"/>
                    </a:ext>
                  </a:extLst>
                </a:gridCol>
                <a:gridCol w="781775">
                  <a:extLst>
                    <a:ext uri="{9D8B030D-6E8A-4147-A177-3AD203B41FA5}">
                      <a16:colId xmlns:a16="http://schemas.microsoft.com/office/drawing/2014/main" val="3536677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Lx\D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22557"/>
                  </a:ext>
                </a:extLst>
              </a:tr>
              <a:tr h="369461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3.37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187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5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1.97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753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3.49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2.88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2.47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2.19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2.03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1.85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520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377042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E634996C-E757-F54C-9169-CC55900C3E6C}"/>
              </a:ext>
            </a:extLst>
          </p:cNvPr>
          <p:cNvSpPr txBox="1"/>
          <p:nvPr/>
        </p:nvSpPr>
        <p:spPr>
          <a:xfrm>
            <a:off x="1229446" y="5243905"/>
            <a:ext cx="842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recalculated Lx = 48 on D = 8000. The energy value is lower than before by at least 0.02. The state of Lx=48 we get previously may be trapped to local minimum thus the correlation may not right.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149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0CE07C-BC33-7C4A-BCE6-D1A992E95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2" y="139839"/>
            <a:ext cx="10783956" cy="913710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 phonon living in NNN in plaquette plane</a:t>
            </a:r>
            <a:b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ordinary </a:t>
            </a:r>
            <a:r>
              <a:rPr kumimoji="1"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-wave state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1F312B-19E8-C34C-BFFE-B3C3667EE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3" y="2400502"/>
            <a:ext cx="5335823" cy="15618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A6A50C-5FF8-CA47-89BE-8F70CA8C9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80" y="1380084"/>
            <a:ext cx="4238211" cy="38333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0E56629-C712-5247-A741-954712BD4DB5}"/>
              </a:ext>
            </a:extLst>
          </p:cNvPr>
          <p:cNvSpPr txBox="1"/>
          <p:nvPr/>
        </p:nvSpPr>
        <p:spPr>
          <a:xfrm>
            <a:off x="6468814" y="997799"/>
            <a:ext cx="2297336" cy="370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=6000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020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B48EC90-3388-9448-BC3F-948C64F69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011"/>
            <a:ext cx="12168554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4F15AA-8C42-0F49-B4B8-C57F92AA7DE2}"/>
              </a:ext>
            </a:extLst>
          </p:cNvPr>
          <p:cNvSpPr txBox="1"/>
          <p:nvPr/>
        </p:nvSpPr>
        <p:spPr>
          <a:xfrm>
            <a:off x="10995471" y="4549329"/>
            <a:ext cx="172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Plaquette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9AC6F1-C261-B649-A249-0A066E69406E}"/>
              </a:ext>
            </a:extLst>
          </p:cNvPr>
          <p:cNvSpPr txBox="1"/>
          <p:nvPr/>
        </p:nvSpPr>
        <p:spPr>
          <a:xfrm>
            <a:off x="10937969" y="1074356"/>
            <a:ext cx="172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Plaquette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0821414-2AED-DA4B-90AE-4D8CE9E85C49}"/>
              </a:ext>
            </a:extLst>
          </p:cNvPr>
          <p:cNvSpPr txBox="1"/>
          <p:nvPr/>
        </p:nvSpPr>
        <p:spPr>
          <a:xfrm>
            <a:off x="4558145" y="2842700"/>
            <a:ext cx="172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Plaquette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232A1E-7946-6C4A-9B7A-5D2D5A9E398C}"/>
              </a:ext>
            </a:extLst>
          </p:cNvPr>
          <p:cNvSpPr txBox="1"/>
          <p:nvPr/>
        </p:nvSpPr>
        <p:spPr>
          <a:xfrm>
            <a:off x="3055943" y="3429000"/>
            <a:ext cx="172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Ordinary (Possibly mixed)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924669-E6C2-DC4A-8D1B-FE39D25EEEC9}"/>
              </a:ext>
            </a:extLst>
          </p:cNvPr>
          <p:cNvSpPr txBox="1"/>
          <p:nvPr/>
        </p:nvSpPr>
        <p:spPr>
          <a:xfrm>
            <a:off x="672137" y="4337732"/>
            <a:ext cx="172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Ordinary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7CA92E-6D12-BB4E-BC38-4134C2EEF6FA}"/>
              </a:ext>
            </a:extLst>
          </p:cNvPr>
          <p:cNvSpPr txBox="1"/>
          <p:nvPr/>
        </p:nvSpPr>
        <p:spPr>
          <a:xfrm>
            <a:off x="4558145" y="1508588"/>
            <a:ext cx="172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Ordinary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B977EAA-0BD2-8248-8721-885AF92CA6F0}"/>
              </a:ext>
            </a:extLst>
          </p:cNvPr>
          <p:cNvSpPr txBox="1"/>
          <p:nvPr/>
        </p:nvSpPr>
        <p:spPr>
          <a:xfrm>
            <a:off x="5859213" y="1508588"/>
            <a:ext cx="172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Plaquette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not SC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8B619C9-EC12-6640-90A8-7F6E11018D73}"/>
              </a:ext>
            </a:extLst>
          </p:cNvPr>
          <p:cNvSpPr/>
          <p:nvPr/>
        </p:nvSpPr>
        <p:spPr>
          <a:xfrm>
            <a:off x="4938952" y="3924936"/>
            <a:ext cx="343408" cy="343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A0785D-5910-5146-8840-AE66287BBDAE}"/>
              </a:ext>
            </a:extLst>
          </p:cNvPr>
          <p:cNvSpPr txBox="1"/>
          <p:nvPr/>
        </p:nvSpPr>
        <p:spPr>
          <a:xfrm>
            <a:off x="4548891" y="4259501"/>
            <a:ext cx="213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Plaquette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-wave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Maybe filled-stripe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2D9C7A7-2C2D-E388-DA6A-544E596D7899}"/>
              </a:ext>
            </a:extLst>
          </p:cNvPr>
          <p:cNvSpPr txBox="1"/>
          <p:nvPr/>
        </p:nvSpPr>
        <p:spPr>
          <a:xfrm>
            <a:off x="3206696" y="4753933"/>
            <a:ext cx="172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Ordinary (Possibly mixed)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2723DA-99F4-5841-9BAF-E929B4B106A6}"/>
              </a:ext>
            </a:extLst>
          </p:cNvPr>
          <p:cNvSpPr txBox="1"/>
          <p:nvPr/>
        </p:nvSpPr>
        <p:spPr>
          <a:xfrm>
            <a:off x="1929122" y="4820334"/>
            <a:ext cx="172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Ordinary (Possibly mixed)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F5320F0-4C06-7CC3-8B4A-4EA05B5EE5E3}"/>
              </a:ext>
            </a:extLst>
          </p:cNvPr>
          <p:cNvSpPr txBox="1"/>
          <p:nvPr/>
        </p:nvSpPr>
        <p:spPr>
          <a:xfrm>
            <a:off x="1483694" y="3752165"/>
            <a:ext cx="172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Ordinary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93C06B5-2E69-EC72-7AC0-4AF3C3F6A89F}"/>
              </a:ext>
            </a:extLst>
          </p:cNvPr>
          <p:cNvSpPr txBox="1"/>
          <p:nvPr/>
        </p:nvSpPr>
        <p:spPr>
          <a:xfrm>
            <a:off x="3368350" y="2995100"/>
            <a:ext cx="172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Ordinary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B69CEB0-F972-653C-5CC7-6E99F81E0F6E}"/>
              </a:ext>
            </a:extLst>
          </p:cNvPr>
          <p:cNvSpPr txBox="1"/>
          <p:nvPr/>
        </p:nvSpPr>
        <p:spPr>
          <a:xfrm>
            <a:off x="8528102" y="1508588"/>
            <a:ext cx="172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Plaquette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174BA7F-1CC8-3343-D0A4-413F0F1284EC}"/>
              </a:ext>
            </a:extLst>
          </p:cNvPr>
          <p:cNvSpPr txBox="1"/>
          <p:nvPr/>
        </p:nvSpPr>
        <p:spPr>
          <a:xfrm>
            <a:off x="8566759" y="4352848"/>
            <a:ext cx="172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Plaquette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226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7EA6F-6F6F-EE01-C3EB-72A19E2CC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38" y="85516"/>
            <a:ext cx="10515600" cy="745758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detail for the </a:t>
            </a:r>
            <a:r>
              <a:rPr kumimoji="1"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-wave phase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4C53F4-6DEC-6063-B6EF-4E60B32104D5}"/>
              </a:ext>
            </a:extLst>
          </p:cNvPr>
          <p:cNvSpPr txBox="1"/>
          <p:nvPr/>
        </p:nvSpPr>
        <p:spPr>
          <a:xfrm>
            <a:off x="7005360" y="152197"/>
            <a:ext cx="5032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Charge density profile (Finite bond dimension)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85EE49-6BAF-C09B-ABDB-B1D2F740C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59" y="3650400"/>
            <a:ext cx="3479852" cy="2371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853258-F9B5-47EE-26B0-1F06AA3CC354}"/>
                  </a:ext>
                </a:extLst>
              </p:cNvPr>
              <p:cNvSpPr txBox="1"/>
              <p:nvPr/>
            </p:nvSpPr>
            <p:spPr>
              <a:xfrm>
                <a:off x="506321" y="6340344"/>
                <a:ext cx="27583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=3,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853258-F9B5-47EE-26B0-1F06AA3CC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21" y="6340344"/>
                <a:ext cx="275831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9D71F25B-934C-F9A7-3D18-80BACB41F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58" y="1032821"/>
            <a:ext cx="3500837" cy="944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F30B0D8-A3C0-4DDC-08D8-5D38BEC32BA0}"/>
                  </a:ext>
                </a:extLst>
              </p:cNvPr>
              <p:cNvSpPr txBox="1"/>
              <p:nvPr/>
            </p:nvSpPr>
            <p:spPr>
              <a:xfrm>
                <a:off x="432010" y="2134962"/>
                <a:ext cx="27583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=1.5,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F30B0D8-A3C0-4DDC-08D8-5D38BEC32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10" y="2134962"/>
                <a:ext cx="27583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1F91C03E-9333-F9B2-088B-FC9A68027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4311" y="1032821"/>
            <a:ext cx="3843378" cy="944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7CC6ECF-4935-0BD8-52CD-FA8518248491}"/>
                  </a:ext>
                </a:extLst>
              </p:cNvPr>
              <p:cNvSpPr txBox="1"/>
              <p:nvPr/>
            </p:nvSpPr>
            <p:spPr>
              <a:xfrm>
                <a:off x="4411097" y="2129300"/>
                <a:ext cx="27583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7CC6ECF-4935-0BD8-52CD-FA8518248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097" y="2129300"/>
                <a:ext cx="27583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ADB2B950-9D05-7FAE-BE99-5CE8194EEB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5930" y="1032820"/>
            <a:ext cx="3495753" cy="944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9446A6D-D9D7-447E-DA67-64AFB4683269}"/>
                  </a:ext>
                </a:extLst>
              </p:cNvPr>
              <p:cNvSpPr txBox="1"/>
              <p:nvPr/>
            </p:nvSpPr>
            <p:spPr>
              <a:xfrm>
                <a:off x="8901229" y="2129300"/>
                <a:ext cx="27583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9446A6D-D9D7-447E-DA67-64AFB4683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229" y="2129300"/>
                <a:ext cx="2758314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67B72E1A-5539-851E-9239-B683CBA44A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0493" y="3657278"/>
            <a:ext cx="4584595" cy="2023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08801F7-104D-4722-5547-3D57F6E9AD7C}"/>
                  </a:ext>
                </a:extLst>
              </p:cNvPr>
              <p:cNvSpPr txBox="1"/>
              <p:nvPr/>
            </p:nvSpPr>
            <p:spPr>
              <a:xfrm>
                <a:off x="4973783" y="6336471"/>
                <a:ext cx="27583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08801F7-104D-4722-5547-3D57F6E9A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783" y="6336471"/>
                <a:ext cx="275831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6CD3113F-649F-F8A9-C8A1-B1F0B796B1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94959" y="4163486"/>
            <a:ext cx="3619710" cy="1011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12CE16A-4CDB-02B1-577B-88E6E7CE1E52}"/>
                  </a:ext>
                </a:extLst>
              </p:cNvPr>
              <p:cNvSpPr txBox="1"/>
              <p:nvPr/>
            </p:nvSpPr>
            <p:spPr>
              <a:xfrm>
                <a:off x="9180786" y="6336471"/>
                <a:ext cx="27583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=6,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12CE16A-4CDB-02B1-577B-88E6E7CE1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786" y="6336471"/>
                <a:ext cx="275831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3417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49F8A7-AC91-7B4D-A4F2-601B4DAA5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74190" cy="1110883"/>
          </a:xfrm>
        </p:spPr>
        <p:txBody>
          <a:bodyPr>
            <a:normAutofit/>
          </a:bodyPr>
          <a:lstStyle/>
          <a:p>
            <a:r>
              <a:rPr kumimoji="1"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-wave pairing in the small interaction region: possible mix ordinary and plaquette </a:t>
            </a:r>
            <a:r>
              <a:rPr kumimoji="1"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-wave</a:t>
            </a:r>
            <a:endParaRPr kumimoji="1"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E9B210-6473-D4A6-B0B1-3EA5CE60D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11" y="2018178"/>
            <a:ext cx="11788959" cy="41619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A249D48-3324-A722-3286-17C4B47C4ADA}"/>
                  </a:ext>
                </a:extLst>
              </p:cNvPr>
              <p:cNvSpPr txBox="1"/>
              <p:nvPr/>
            </p:nvSpPr>
            <p:spPr>
              <a:xfrm>
                <a:off x="4142822" y="6470030"/>
                <a:ext cx="327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=1.5,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=10000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A249D48-3324-A722-3286-17C4B47C4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822" y="6470030"/>
                <a:ext cx="327219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0C052FF-EB72-4FF7-25C8-E3770B819A19}"/>
                  </a:ext>
                </a:extLst>
              </p:cNvPr>
              <p:cNvSpPr txBox="1"/>
              <p:nvPr/>
            </p:nvSpPr>
            <p:spPr>
              <a:xfrm>
                <a:off x="8516766" y="6470030"/>
                <a:ext cx="32721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=0.05,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=12000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0C052FF-EB72-4FF7-25C8-E3770B819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766" y="6470030"/>
                <a:ext cx="32721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98DBB11-C4E0-9D40-B56A-7B16533375B5}"/>
                  </a:ext>
                </a:extLst>
              </p:cNvPr>
              <p:cNvSpPr txBox="1"/>
              <p:nvPr/>
            </p:nvSpPr>
            <p:spPr>
              <a:xfrm>
                <a:off x="282755" y="6488668"/>
                <a:ext cx="3065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=0.05,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=9000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98DBB11-C4E0-9D40-B56A-7B1653337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55" y="6488668"/>
                <a:ext cx="30650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A8F488B1-F5F4-AE6B-77CF-9D13FF140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6706" y="598638"/>
            <a:ext cx="2157600" cy="138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83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086219-2784-90C2-8869-7F2281C82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45" y="570555"/>
            <a:ext cx="6355078" cy="5716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615B5E2-5104-6797-1181-03F5FFE9E15E}"/>
                  </a:ext>
                </a:extLst>
              </p:cNvPr>
              <p:cNvSpPr txBox="1"/>
              <p:nvPr/>
            </p:nvSpPr>
            <p:spPr>
              <a:xfrm>
                <a:off x="3409790" y="6371789"/>
                <a:ext cx="327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=1.5,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615B5E2-5104-6797-1181-03F5FFE9E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790" y="6371789"/>
                <a:ext cx="327219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6C022E0-07E6-D25A-22D6-E84696ED6516}"/>
              </a:ext>
            </a:extLst>
          </p:cNvPr>
          <p:cNvSpPr txBox="1"/>
          <p:nvPr/>
        </p:nvSpPr>
        <p:spPr>
          <a:xfrm>
            <a:off x="8683021" y="1450949"/>
            <a:ext cx="32117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If we increase the bond dimension (from D=10000, purple, to D=12000, orange), how the data evolve.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Ordinary d-wave component enhances.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5337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4001DC-B820-7010-6B49-249C942D2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83458"/>
            <a:ext cx="3918338" cy="3461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A948F81-1566-0A51-21F1-674468A38C8C}"/>
                  </a:ext>
                </a:extLst>
              </p:cNvPr>
              <p:cNvSpPr txBox="1"/>
              <p:nvPr/>
            </p:nvSpPr>
            <p:spPr>
              <a:xfrm>
                <a:off x="539694" y="5655404"/>
                <a:ext cx="3065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=3,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=0.2,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=8000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A948F81-1566-0A51-21F1-674468A3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94" y="5655404"/>
                <a:ext cx="30650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67DFDC13-2C03-0D2B-E06F-A5AA89F69340}"/>
              </a:ext>
            </a:extLst>
          </p:cNvPr>
          <p:cNvSpPr txBox="1"/>
          <p:nvPr/>
        </p:nvSpPr>
        <p:spPr>
          <a:xfrm>
            <a:off x="850164" y="385408"/>
            <a:ext cx="40316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Plaquette </a:t>
            </a:r>
            <a:r>
              <a:rPr kumimoji="1"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-wave state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D1B62B-A51E-0292-BFC6-331E708AC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286" y="1783457"/>
            <a:ext cx="3955562" cy="3461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CED49DA-9A32-B1C8-10AB-7FF22BDC8322}"/>
                  </a:ext>
                </a:extLst>
              </p:cNvPr>
              <p:cNvSpPr txBox="1"/>
              <p:nvPr/>
            </p:nvSpPr>
            <p:spPr>
              <a:xfrm>
                <a:off x="8213286" y="5655404"/>
                <a:ext cx="40725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=8,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=0.3,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=0.9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4 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this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extrapolation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CED49DA-9A32-B1C8-10AB-7FF22BDC8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286" y="5655404"/>
                <a:ext cx="4072503" cy="646331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E1FE40A-4F1C-A8A6-FBE9-AB21E2699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537" y="1783457"/>
            <a:ext cx="4174749" cy="3461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95C9BE5-2E0A-AD3C-94B3-D98EDB4FF491}"/>
                  </a:ext>
                </a:extLst>
              </p:cNvPr>
              <p:cNvSpPr txBox="1"/>
              <p:nvPr/>
            </p:nvSpPr>
            <p:spPr>
              <a:xfrm>
                <a:off x="4454555" y="5595086"/>
                <a:ext cx="3065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=6,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=0.3,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=8000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95C9BE5-2E0A-AD3C-94B3-D98EDB4FF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555" y="5595086"/>
                <a:ext cx="306500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020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6381C-DDD9-A91B-656A-4EB9C7232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69" y="168642"/>
            <a:ext cx="9121959" cy="685301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Ordinary </a:t>
            </a:r>
            <a:r>
              <a:rPr kumimoji="1"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-wave components in </a:t>
            </a:r>
            <a:r>
              <a:rPr kumimoji="1"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-wave phase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2093E9-C67F-779F-C1A2-DEF749CB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957" y="2549931"/>
            <a:ext cx="3311202" cy="3098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2BD085C-0E6E-1DEA-ED01-6640ED7E6480}"/>
                  </a:ext>
                </a:extLst>
              </p:cNvPr>
              <p:cNvSpPr txBox="1"/>
              <p:nvPr/>
            </p:nvSpPr>
            <p:spPr>
              <a:xfrm>
                <a:off x="5890067" y="5785864"/>
                <a:ext cx="3065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=0.2,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=8000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2BD085C-0E6E-1DEA-ED01-6640ED7E6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067" y="5785864"/>
                <a:ext cx="30650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9CDDDD3-E4AE-6F58-DEED-3B77E6494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159" y="2549931"/>
            <a:ext cx="3466701" cy="3098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61593F5-052E-1A8F-26BB-3F66319B5869}"/>
                  </a:ext>
                </a:extLst>
              </p:cNvPr>
              <p:cNvSpPr txBox="1"/>
              <p:nvPr/>
            </p:nvSpPr>
            <p:spPr>
              <a:xfrm>
                <a:off x="9356768" y="5782086"/>
                <a:ext cx="3065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=3,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=0.3,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=8000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61593F5-052E-1A8F-26BB-3F66319B5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768" y="5782086"/>
                <a:ext cx="30650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0C62608-67F2-81AF-956E-3F78AB50A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5159" y="1564390"/>
            <a:ext cx="3400556" cy="9855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EE3070-1AB9-832C-5F91-ABE0ED2CBC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3957" y="1230664"/>
            <a:ext cx="3286594" cy="13192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10CB6B8-A966-A2F9-CCD6-655DC0687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0123" y="2549929"/>
            <a:ext cx="3403834" cy="3098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07C17FC-AAD9-B0E6-A5E0-1593A488898B}"/>
                  </a:ext>
                </a:extLst>
              </p:cNvPr>
              <p:cNvSpPr txBox="1"/>
              <p:nvPr/>
            </p:nvSpPr>
            <p:spPr>
              <a:xfrm>
                <a:off x="-1321295" y="5773269"/>
                <a:ext cx="3065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=0.05,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=8000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07C17FC-AAD9-B0E6-A5E0-1593A4888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1295" y="5773269"/>
                <a:ext cx="306500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82A15903-CF47-7038-3C9B-F48CB6F817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3978" y="1301706"/>
            <a:ext cx="3466701" cy="124822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01D3078-7432-C4DD-5D45-4073301DD5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739423" y="2549930"/>
            <a:ext cx="3817242" cy="30989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502D54E-6331-29CE-716A-089567EF91AB}"/>
                  </a:ext>
                </a:extLst>
              </p:cNvPr>
              <p:cNvSpPr txBox="1"/>
              <p:nvPr/>
            </p:nvSpPr>
            <p:spPr>
              <a:xfrm>
                <a:off x="2192485" y="5782086"/>
                <a:ext cx="3065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=0.5,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=0.1,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=8000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502D54E-6331-29CE-716A-089567EF9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485" y="5782086"/>
                <a:ext cx="306500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CCA33529-D279-2C14-CF79-44C7B103A8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695105" y="1209126"/>
            <a:ext cx="3728605" cy="137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18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D1FDE95-A6C4-8D17-5CEB-9F5E0879B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69" y="168642"/>
            <a:ext cx="9121959" cy="685301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Plaquette </a:t>
            </a:r>
            <a:r>
              <a:rPr kumimoji="1"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-wave components in CDW phase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FDC35A-B382-FAB7-7A95-7C1B3F1D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04" y="1194008"/>
            <a:ext cx="5121611" cy="4866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DCAA345-BE1D-FF37-A1EA-1A2DF33C6ED4}"/>
                  </a:ext>
                </a:extLst>
              </p:cNvPr>
              <p:cNvSpPr txBox="1"/>
              <p:nvPr/>
            </p:nvSpPr>
            <p:spPr>
              <a:xfrm>
                <a:off x="1601142" y="6320026"/>
                <a:ext cx="3065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=8,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=0.05,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=16000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DCAA345-BE1D-FF37-A1EA-1A2DF33C6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142" y="6320026"/>
                <a:ext cx="30650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92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ACB9D-51FA-0334-8243-49C780A2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97" y="18256"/>
            <a:ext cx="10515600" cy="994386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boundary in 4-leg ladder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42E1E6-2C8D-CD2D-660A-180CFB578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21" y="1427176"/>
            <a:ext cx="6530686" cy="143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02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9AB7513-3169-C241-97C3-7BD9C33066D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54420" y="278560"/>
                <a:ext cx="10564154" cy="1238814"/>
              </a:xfrm>
            </p:spPr>
            <p:txBody>
              <a:bodyPr>
                <a:normAutofit fontScale="90000"/>
              </a:bodyPr>
              <a:lstStyle/>
              <a:p>
                <a:r>
                  <a:rPr kumimoji="1" lang="en-US" altLang="zh-CN" sz="3600" dirty="0">
                    <a:latin typeface="Palatino Linotype" panose="02040502050505030304" pitchFamily="18" charset="0"/>
                  </a:rPr>
                  <a:t>Phase diagram of SSH-Hubbard model: </a:t>
                </a:r>
                <a:br>
                  <a:rPr kumimoji="1" lang="en-US" altLang="zh-CN" sz="3600" dirty="0">
                    <a:latin typeface="Palatino Linotype" panose="02040502050505030304" pitchFamily="18" charset="0"/>
                  </a:rPr>
                </a:br>
                <a:r>
                  <a:rPr kumimoji="1" lang="en-US" altLang="zh-CN" sz="3600" dirty="0">
                    <a:latin typeface="Palatino Linotype" panose="02040502050505030304" pitchFamily="18" charset="0"/>
                  </a:rPr>
                  <a:t>4-leg ladder DMRG calculation, with doping </a:t>
                </a:r>
                <a14:m>
                  <m:oMath xmlns:m="http://schemas.openxmlformats.org/officeDocument/2006/math">
                    <m:r>
                      <a:rPr kumimoji="1" lang="en-US" altLang="zh-CN" sz="36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zh-CN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3600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kumimoji="1" lang="en-US" altLang="zh-CN" sz="3600" dirty="0"/>
                  <a:t> </a:t>
                </a:r>
                <a:r>
                  <a:rPr kumimoji="1" lang="en-US" altLang="zh-CN" sz="3600" dirty="0">
                    <a:latin typeface="Palatino Linotype" panose="02040502050505030304" pitchFamily="18" charset="0"/>
                  </a:rPr>
                  <a:t> </a:t>
                </a:r>
                <a:endParaRPr kumimoji="1" lang="zh-CN" altLang="en-US" sz="3600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C9AB7513-3169-C241-97C3-7BD9C33066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54420" y="278560"/>
                <a:ext cx="10564154" cy="1238814"/>
              </a:xfrm>
              <a:blipFill>
                <a:blip r:embed="rId3"/>
                <a:stretch>
                  <a:fillRect l="-1441" t="-8163" r="-120" b="-6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0E376B0-83DB-2E46-B1A9-B38427BFB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205" y="1772759"/>
            <a:ext cx="6489698" cy="473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34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DC57023-E185-344C-8716-7DF9E4354E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7383" y="371752"/>
                <a:ext cx="10515600" cy="1278144"/>
              </a:xfrm>
            </p:spPr>
            <p:txBody>
              <a:bodyPr>
                <a:normAutofit fontScale="90000"/>
              </a:bodyPr>
              <a:lstStyle/>
              <a:p>
                <a:pPr/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(Plaquette)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d-wave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superconductor state:</a:t>
                </a:r>
                <a:br>
                  <a:rPr kumimoji="1" lang="en-US" altLang="zh-CN" dirty="0">
                    <a:latin typeface="Palatino" pitchFamily="2" charset="0"/>
                    <a:ea typeface="Palatino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𝑈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8, 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=0.3</m:t>
                      </m:r>
                    </m:oMath>
                  </m:oMathPara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DC57023-E185-344C-8716-7DF9E4354E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7383" y="371752"/>
                <a:ext cx="10515600" cy="1278144"/>
              </a:xfrm>
              <a:blipFill>
                <a:blip r:embed="rId2"/>
                <a:stretch>
                  <a:fillRect l="-2051" t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C34F11B-C76B-9D4A-A0BA-487031004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8" y="3081130"/>
            <a:ext cx="7543516" cy="3405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50007C-F89A-CC4F-9F46-F0BDFD0995DE}"/>
                  </a:ext>
                </a:extLst>
              </p:cNvPr>
              <p:cNvSpPr txBox="1"/>
              <p:nvPr/>
            </p:nvSpPr>
            <p:spPr>
              <a:xfrm>
                <a:off x="646044" y="2045848"/>
                <a:ext cx="53505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Charge density pattern ( blue circles) 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4×40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lattice. Half-filled stripe state.  Finite bond dimension data(cross mark) are used to extrapolate.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50007C-F89A-CC4F-9F46-F0BDFD099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4" y="2045848"/>
                <a:ext cx="5350565" cy="923330"/>
              </a:xfrm>
              <a:prstGeom prst="rect">
                <a:avLst/>
              </a:prstGeom>
              <a:blipFill>
                <a:blip r:embed="rId4"/>
                <a:stretch>
                  <a:fillRect l="-709" t="-4110" b="-9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63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11C66-89F8-BA4F-8D27-C9814A554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842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superconductor correlation(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cubic extrapolation)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CE28F8-CED7-1540-8F50-342226633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274" y="1126435"/>
            <a:ext cx="4524748" cy="54996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6B9F48E-86B3-1B47-8074-63EA01C83989}"/>
              </a:ext>
            </a:extLst>
          </p:cNvPr>
          <p:cNvSpPr txBox="1"/>
          <p:nvPr/>
        </p:nvSpPr>
        <p:spPr>
          <a:xfrm>
            <a:off x="6861681" y="688423"/>
            <a:ext cx="4939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cubic functions to extrapolate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E63622-5770-2B49-B4E2-8EF760C7E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53" y="1057755"/>
            <a:ext cx="6031910" cy="45786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2DA2533-ED30-3F4E-8DE6-6462E75CCD1E}"/>
                  </a:ext>
                </a:extLst>
              </p:cNvPr>
              <p:cNvSpPr txBox="1"/>
              <p:nvPr/>
            </p:nvSpPr>
            <p:spPr>
              <a:xfrm>
                <a:off x="3062909" y="1489489"/>
                <a:ext cx="16217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=1.71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2DA2533-ED30-3F4E-8DE6-6462E75CC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909" y="1489489"/>
                <a:ext cx="162173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7947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11C66-89F8-BA4F-8D27-C9814A554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842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superconductor correlation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B9F48E-86B3-1B47-8074-63EA01C83989}"/>
              </a:ext>
            </a:extLst>
          </p:cNvPr>
          <p:cNvSpPr txBox="1"/>
          <p:nvPr/>
        </p:nvSpPr>
        <p:spPr>
          <a:xfrm>
            <a:off x="6861681" y="688423"/>
            <a:ext cx="4939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quatric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functions to extrapolate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2DA2533-ED30-3F4E-8DE6-6462E75CCD1E}"/>
                  </a:ext>
                </a:extLst>
              </p:cNvPr>
              <p:cNvSpPr txBox="1"/>
              <p:nvPr/>
            </p:nvSpPr>
            <p:spPr>
              <a:xfrm>
                <a:off x="4904961" y="1900306"/>
                <a:ext cx="16217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=1.40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2DA2533-ED30-3F4E-8DE6-6462E75CC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961" y="1900306"/>
                <a:ext cx="162173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7FA59ECE-F206-4840-8CD7-877FA0313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66" y="1367799"/>
            <a:ext cx="4304455" cy="37342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F8D8BB-6627-F046-8E8E-CEFE7CD74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552" y="1029870"/>
            <a:ext cx="4639922" cy="554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52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8F85E9-9DCF-A148-9D68-C682AA7D6BA0}"/>
                  </a:ext>
                </a:extLst>
              </p:cNvPr>
              <p:cNvSpPr txBox="1"/>
              <p:nvPr/>
            </p:nvSpPr>
            <p:spPr>
              <a:xfrm>
                <a:off x="653143" y="284309"/>
                <a:ext cx="65314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𝑐𝑑𝑤</m:t>
                        </m:r>
                      </m:sub>
                    </m:sSub>
                  </m:oMath>
                </a14:m>
                <a:endParaRPr kumimoji="1"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8F85E9-9DCF-A148-9D68-C682AA7D6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84309"/>
                <a:ext cx="6531428" cy="646331"/>
              </a:xfrm>
              <a:prstGeom prst="rect">
                <a:avLst/>
              </a:prstGeom>
              <a:blipFill>
                <a:blip r:embed="rId3"/>
                <a:stretch>
                  <a:fillRect l="-2913" t="-15385" b="-32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242C1CB-460F-DC43-AFEE-4070764DA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18" y="1743693"/>
            <a:ext cx="4971822" cy="42264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79CAF9-48CA-C148-B0BD-7EA64A5DC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875" y="1621604"/>
            <a:ext cx="4465047" cy="44705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E4A83C2-23A0-0847-A57D-B6322A9BF75B}"/>
              </a:ext>
            </a:extLst>
          </p:cNvPr>
          <p:cNvSpPr txBox="1"/>
          <p:nvPr/>
        </p:nvSpPr>
        <p:spPr>
          <a:xfrm>
            <a:off x="6596638" y="1152500"/>
            <a:ext cx="4939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quadratic extrapolation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4167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8F85E9-9DCF-A148-9D68-C682AA7D6BA0}"/>
                  </a:ext>
                </a:extLst>
              </p:cNvPr>
              <p:cNvSpPr txBox="1"/>
              <p:nvPr/>
            </p:nvSpPr>
            <p:spPr>
              <a:xfrm>
                <a:off x="653143" y="284309"/>
                <a:ext cx="65314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3600" i="1" dirty="0" smtClean="0">
                            <a:latin typeface="Cambria Math" panose="02040503050406030204" pitchFamily="18" charset="0"/>
                          </a:rPr>
                          <m:t>𝑐𝑑𝑤</m:t>
                        </m:r>
                      </m:sub>
                    </m:sSub>
                  </m:oMath>
                </a14:m>
                <a:endParaRPr kumimoji="1"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8F85E9-9DCF-A148-9D68-C682AA7D6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84309"/>
                <a:ext cx="6531428" cy="646331"/>
              </a:xfrm>
              <a:prstGeom prst="rect">
                <a:avLst/>
              </a:prstGeom>
              <a:blipFill>
                <a:blip r:embed="rId3"/>
                <a:stretch>
                  <a:fillRect l="-2913" t="-15385" b="-32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BE4A83C2-23A0-0847-A57D-B6322A9BF75B}"/>
              </a:ext>
            </a:extLst>
          </p:cNvPr>
          <p:cNvSpPr txBox="1"/>
          <p:nvPr/>
        </p:nvSpPr>
        <p:spPr>
          <a:xfrm>
            <a:off x="6358098" y="1036027"/>
            <a:ext cx="4939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quadratic extrapolation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0DCF47-0C2E-7849-9A04-75439D920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92" y="1510747"/>
            <a:ext cx="4110134" cy="38365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4185F45-66C8-6544-BE08-0D53DB9E60BC}"/>
                  </a:ext>
                </a:extLst>
              </p:cNvPr>
              <p:cNvSpPr txBox="1"/>
              <p:nvPr/>
            </p:nvSpPr>
            <p:spPr>
              <a:xfrm>
                <a:off x="2259495" y="6152322"/>
                <a:ext cx="10717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𝐾𝑐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=0.54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4185F45-66C8-6544-BE08-0D53DB9E6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495" y="6152322"/>
                <a:ext cx="1071704" cy="276999"/>
              </a:xfrm>
              <a:prstGeom prst="rect">
                <a:avLst/>
              </a:prstGeom>
              <a:blipFill>
                <a:blip r:embed="rId5"/>
                <a:stretch>
                  <a:fillRect l="-4706" r="-4706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720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48560</TotalTime>
  <Words>1395</Words>
  <Application>Microsoft Macintosh PowerPoint</Application>
  <PresentationFormat>宽屏</PresentationFormat>
  <Paragraphs>199</Paragraphs>
  <Slides>38</Slides>
  <Notes>6</Notes>
  <HiddenSlides>9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等线</vt:lpstr>
      <vt:lpstr>等线 Light</vt:lpstr>
      <vt:lpstr>Arial</vt:lpstr>
      <vt:lpstr>Arial Hebrew</vt:lpstr>
      <vt:lpstr>Cambria Math</vt:lpstr>
      <vt:lpstr>Palatino</vt:lpstr>
      <vt:lpstr>Palatino Linotype</vt:lpstr>
      <vt:lpstr>Times New Roman</vt:lpstr>
      <vt:lpstr>Office 主题​​</vt:lpstr>
      <vt:lpstr>SSH-Hubbard model</vt:lpstr>
      <vt:lpstr>PowerPoint 演示文稿</vt:lpstr>
      <vt:lpstr>Truncation error (1e-6), extract from the middle bond</vt:lpstr>
      <vt:lpstr>Phase diagram of SSH-Hubbard model:  4-leg ladder DMRG calculation, with doping δ=1/8,ω=5  </vt:lpstr>
      <vt:lpstr>(Plaquette) d-wave superconductor state: U=8, λ=0.3</vt:lpstr>
      <vt:lpstr>superconductor correlation(cubic extrapolation)</vt:lpstr>
      <vt:lpstr>superconductor correlation</vt:lpstr>
      <vt:lpstr>PowerPoint 演示文稿</vt:lpstr>
      <vt:lpstr>PowerPoint 演示文稿</vt:lpstr>
      <vt:lpstr>Friedel Oscillation</vt:lpstr>
      <vt:lpstr>Spin correlation</vt:lpstr>
      <vt:lpstr>s-wave superconductor state: U=0, λ=0.3</vt:lpstr>
      <vt:lpstr>PowerPoint 演示文稿</vt:lpstr>
      <vt:lpstr>filled-stripe CDW state: U=8, λ=0.01</vt:lpstr>
      <vt:lpstr>PowerPoint 演示文稿</vt:lpstr>
      <vt:lpstr>PowerPoint 演示文稿</vt:lpstr>
      <vt:lpstr>Extrapolate: A_cdw  v.s. truncation error</vt:lpstr>
      <vt:lpstr>PowerPoint 演示文稿</vt:lpstr>
      <vt:lpstr>PowerPoint 演示文稿</vt:lpstr>
      <vt:lpstr>λ=0.3, L_x=48, D=8000, compare s-wave and d-wave</vt:lpstr>
      <vt:lpstr>λ=0.05, L_x=32, D=8000, compare s-wave and d-wave</vt:lpstr>
      <vt:lpstr>Charge density profile and reference point when measuring </vt:lpstr>
      <vt:lpstr>PowerPoint 演示文稿</vt:lpstr>
      <vt:lpstr>PowerPoint 演示文稿</vt:lpstr>
      <vt:lpstr>Landscape: 3-leg ladder, δ=1/8</vt:lpstr>
      <vt:lpstr>Plaquette d-wave versus Ordinary d-wave</vt:lpstr>
      <vt:lpstr>Discussion for the Plaquette d-wave</vt:lpstr>
      <vt:lpstr>Discussion for the Plaquette d-wave</vt:lpstr>
      <vt:lpstr>SSH phonons only living in y-bonds: plaquette d-wave state</vt:lpstr>
      <vt:lpstr>SSH phonon living in NNN in plaquette plane ordinary d-wave state</vt:lpstr>
      <vt:lpstr>PowerPoint 演示文稿</vt:lpstr>
      <vt:lpstr>More detail for the d-wave phase</vt:lpstr>
      <vt:lpstr>d-wave pairing in the small interaction region: possible mix ordinary and plaquette d-wave</vt:lpstr>
      <vt:lpstr>PowerPoint 演示文稿</vt:lpstr>
      <vt:lpstr>PowerPoint 演示文稿</vt:lpstr>
      <vt:lpstr>Ordinary d-wave components in s-wave phase</vt:lpstr>
      <vt:lpstr>Plaquette d-wave components in CDW phase</vt:lpstr>
      <vt:lpstr>Open boundary in 4-leg ladder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SSH-Hubbard model</dc:title>
  <dc:creator>王 昊昕</dc:creator>
  <cp:lastModifiedBy>王 昊昕</cp:lastModifiedBy>
  <cp:revision>176</cp:revision>
  <dcterms:created xsi:type="dcterms:W3CDTF">2021-10-31T01:42:41Z</dcterms:created>
  <dcterms:modified xsi:type="dcterms:W3CDTF">2022-04-27T06:04:16Z</dcterms:modified>
</cp:coreProperties>
</file>